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469" r:id="rId1"/>
  </p:sldMasterIdLst>
  <p:notesMasterIdLst>
    <p:notesMasterId r:id="rId18"/>
  </p:notesMasterIdLst>
  <p:handoutMasterIdLst>
    <p:handoutMasterId r:id="rId19"/>
  </p:handoutMasterIdLst>
  <p:sldIdLst>
    <p:sldId id="257" r:id="rId2"/>
    <p:sldId id="402" r:id="rId3"/>
    <p:sldId id="370" r:id="rId4"/>
    <p:sldId id="371" r:id="rId5"/>
    <p:sldId id="372" r:id="rId6"/>
    <p:sldId id="389" r:id="rId7"/>
    <p:sldId id="387" r:id="rId8"/>
    <p:sldId id="375" r:id="rId9"/>
    <p:sldId id="376" r:id="rId10"/>
    <p:sldId id="392" r:id="rId11"/>
    <p:sldId id="377" r:id="rId12"/>
    <p:sldId id="378" r:id="rId13"/>
    <p:sldId id="379" r:id="rId14"/>
    <p:sldId id="380" r:id="rId15"/>
    <p:sldId id="404" r:id="rId16"/>
    <p:sldId id="405" r:id="rId17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Content" id="{6C438D50-FD5C-4A02-A83F-A78F942AC2E1}">
          <p14:sldIdLst>
            <p14:sldId id="257"/>
            <p14:sldId id="402"/>
            <p14:sldId id="370"/>
            <p14:sldId id="371"/>
            <p14:sldId id="372"/>
            <p14:sldId id="389"/>
            <p14:sldId id="387"/>
            <p14:sldId id="375"/>
            <p14:sldId id="376"/>
            <p14:sldId id="392"/>
            <p14:sldId id="377"/>
            <p14:sldId id="378"/>
            <p14:sldId id="379"/>
            <p14:sldId id="380"/>
            <p14:sldId id="404"/>
            <p14:sldId id="405"/>
          </p14:sldIdLst>
        </p14:section>
        <p14:section name="Image Descriptions for Unsighted Students" id="{D056777E-79E3-4546-95E5-613FB72E5F8E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5F9A"/>
    <a:srgbClr val="44546A"/>
    <a:srgbClr val="0000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1441" autoAdjust="0"/>
    <p:restoredTop sz="62063" autoAdjust="0"/>
  </p:normalViewPr>
  <p:slideViewPr>
    <p:cSldViewPr>
      <p:cViewPr>
        <p:scale>
          <a:sx n="50" d="100"/>
          <a:sy n="50" d="100"/>
        </p:scale>
        <p:origin x="-1722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5" d="100"/>
        <a:sy n="4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8C95B299-FCC0-4AAC-8B41-58916C58B7B0}" type="datetime1">
              <a:rPr lang="en-US" altLang="en-US"/>
              <a:pPr>
                <a:defRPr/>
              </a:pPr>
              <a:t>4/22/2020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CE373DCC-7ECF-48D3-AE37-6A16A333D3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41702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B86B39B3-BB14-48ED-B2A2-C79D16CC98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87645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This debate involves the question of whether, and to what extent, business should legitimately participate in the political process.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This justice and fairness argument becomes even stronger when one considers the significant financial consequences that government actions may have on business.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Businesses see themselves as countervailing forces in the political arena.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B39B3-BB14-48ED-B2A2-C79D16CC9898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7123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200" b="1" kern="1200" dirty="0" smtClean="0">
                <a:solidFill>
                  <a:srgbClr val="125F9A"/>
                </a:solidFill>
                <a:latin typeface="Tahoma" pitchFamily="34" charset="0"/>
                <a:ea typeface="MS PGothic" charset="-128"/>
                <a:cs typeface="MS PGothic" panose="020B0600070205080204" pitchFamily="34" charset="-128"/>
              </a:rPr>
              <a:t>Promoting a Constituency Building Strategy</a:t>
            </a:r>
            <a:r>
              <a:rPr lang="en-US" altLang="en-US" sz="100" b="1" kern="1200" dirty="0" smtClean="0">
                <a:solidFill>
                  <a:srgbClr val="125F9A"/>
                </a:solidFill>
                <a:latin typeface="Tahoma" pitchFamily="34" charset="0"/>
                <a:ea typeface="MS PGothic" charset="-128"/>
                <a:cs typeface="MS PGothic" panose="020B0600070205080204" pitchFamily="34" charset="-128"/>
              </a:rPr>
              <a:t>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b="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b="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Often called a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Grassroots Strategy 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Objective is to shape policy by mobilizing the broad public in support of a business organization’s position.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dirty="0" smtClean="0">
              <a:ea typeface="MS PGothic" charset="-128"/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b="1" dirty="0" smtClean="0">
                <a:ea typeface="MS PGothic" charset="-128"/>
              </a:rPr>
              <a:t>Types of strategies: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altLang="en-US" u="sng" dirty="0" smtClean="0">
                <a:ea typeface="MS PGothic" charset="-128"/>
              </a:rPr>
              <a:t>Stakeholder coalitions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000" kern="1200" dirty="0" smtClean="0">
                <a:solidFill>
                  <a:schemeClr val="tx1"/>
                </a:solidFill>
                <a:latin typeface="Tahoma" pitchFamily="34" charset="0"/>
                <a:ea typeface="MS PGothic" charset="-128"/>
                <a:cs typeface="MS PGothic" charset="0"/>
              </a:rPr>
              <a:t>Influence politics by mobilizing various organizational stakeholders to support its political agenda.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altLang="en-US" u="sng" dirty="0" smtClean="0">
                <a:ea typeface="MS PGothic" charset="-128"/>
              </a:rPr>
              <a:t>Advocacy advertising and public relations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000" kern="1200" dirty="0" smtClean="0">
                <a:solidFill>
                  <a:schemeClr val="tx1"/>
                </a:solidFill>
                <a:latin typeface="Tahoma" pitchFamily="34" charset="0"/>
                <a:ea typeface="MS PGothic" charset="-128"/>
                <a:cs typeface="MS PGothic" charset="0"/>
              </a:rPr>
              <a:t>Advertisements that focus on a company</a:t>
            </a:r>
            <a:r>
              <a:rPr lang="ja-JP" altLang="en-US" sz="2000" kern="1200" dirty="0" smtClean="0">
                <a:solidFill>
                  <a:schemeClr val="tx1"/>
                </a:solidFill>
                <a:latin typeface="Tahoma" pitchFamily="34" charset="0"/>
                <a:ea typeface="MS PGothic" charset="-128"/>
                <a:cs typeface="MS PGothic" charset="0"/>
              </a:rPr>
              <a:t>’</a:t>
            </a:r>
            <a:r>
              <a:rPr lang="en-US" altLang="ja-JP" sz="2000" kern="1200" dirty="0" smtClean="0">
                <a:solidFill>
                  <a:schemeClr val="tx1"/>
                </a:solidFill>
                <a:latin typeface="Tahoma" pitchFamily="34" charset="0"/>
                <a:ea typeface="MS PGothic" charset="-128"/>
                <a:cs typeface="MS PGothic" charset="0"/>
              </a:rPr>
              <a:t>s views on controversial political issues.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u="sng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Trade associations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Coalitions of companies in the same or related industries used to coordinate businesses</a:t>
            </a:r>
            <a:r>
              <a:rPr lang="ja-JP" altLang="en-US" sz="2000" dirty="0" smtClean="0"/>
              <a:t>’</a:t>
            </a:r>
            <a:r>
              <a:rPr lang="en-US" altLang="ja-JP" sz="2000" dirty="0" smtClean="0"/>
              <a:t> grassroots mobilization campaigns.</a:t>
            </a:r>
            <a:endParaRPr lang="en-US" altLang="ja-JP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u="sng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Legal challenges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Business seeks to overturn a law after it has been passed to challenge the legal legitimacy of the new regulation. 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B39B3-BB14-48ED-B2A2-C79D16CC9898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04459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The role of the public affairs department: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To manage the firm</a:t>
            </a:r>
            <a:r>
              <a:rPr lang="ja-JP" altLang="en-US" sz="20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’</a:t>
            </a:r>
            <a:r>
              <a:rPr lang="en-US" altLang="ja-JP" sz="20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s interactions with governments at all levels.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To promote the firm</a:t>
            </a:r>
            <a:r>
              <a:rPr lang="ja-JP" altLang="en-US" sz="20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’</a:t>
            </a:r>
            <a:r>
              <a:rPr lang="en-US" altLang="ja-JP" sz="20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s interests in the political process.</a:t>
            </a: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Typical public affairs executive duties: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Direct lobbying with federal or state politicians.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Host visits by politicians to the company’s locations.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Attend funding raising activities.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Participate in coalition building.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Bundling: </a:t>
            </a:r>
            <a:r>
              <a:rPr lang="en-US" altLang="en-US" b="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the company takes all of the contributions to the candidates, clearly indicating that the contributions are from the firm’s stockholders.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B39B3-BB14-48ED-B2A2-C79D16CC9898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3254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5000"/>
              </a:lnSpc>
              <a:buNone/>
            </a:pPr>
            <a:r>
              <a:rPr lang="en-US" altLang="en-US" b="0" dirty="0" smtClean="0">
                <a:ea typeface="MS PGothic" panose="020B0600070205080204" pitchFamily="34" charset="-128"/>
              </a:rPr>
              <a:t>Involves the activities taken by organizations to acquire, develop, and use power to obtain an advantage</a:t>
            </a:r>
          </a:p>
          <a:p>
            <a:pPr lvl="1" eaLnBrk="1" hangingPunct="1">
              <a:lnSpc>
                <a:spcPct val="9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To further a firm’s economic survival or growth.</a:t>
            </a:r>
          </a:p>
          <a:p>
            <a:pPr marL="0" indent="0" eaLnBrk="1" hangingPunct="1">
              <a:lnSpc>
                <a:spcPct val="95000"/>
              </a:lnSpc>
              <a:buNone/>
            </a:pPr>
            <a:r>
              <a:rPr lang="en-US" altLang="en-US" b="0" dirty="0" smtClean="0">
                <a:ea typeface="MS PGothic" panose="020B0600070205080204" pitchFamily="34" charset="-128"/>
              </a:rPr>
              <a:t>May target limiting a competitor’s progress or ability to compete.</a:t>
            </a:r>
          </a:p>
          <a:p>
            <a:pPr marL="0" indent="0" eaLnBrk="1" hangingPunct="1">
              <a:lnSpc>
                <a:spcPct val="95000"/>
              </a:lnSpc>
              <a:buNone/>
            </a:pPr>
            <a:r>
              <a:rPr lang="en-US" altLang="en-US" b="0" dirty="0" smtClean="0">
                <a:ea typeface="MS PGothic" panose="020B0600070205080204" pitchFamily="34" charset="-128"/>
              </a:rPr>
              <a:t>May exercise the business’s right to a voice in government affairs</a:t>
            </a:r>
          </a:p>
          <a:p>
            <a:pPr lvl="1" eaLnBrk="1" hangingPunct="1">
              <a:lnSpc>
                <a:spcPct val="9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Such as participation in the presidential advisory council. Companies develop an ongoing political strategy. </a:t>
            </a:r>
          </a:p>
          <a:p>
            <a:pPr lvl="1" eaLnBrk="1" hangingPunct="1">
              <a:lnSpc>
                <a:spcPct val="95000"/>
              </a:lnSpc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en-US" altLang="en-US" sz="21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  <a:sym typeface="Wingdings" panose="05000000000000000000" pitchFamily="2" charset="2"/>
              </a:rPr>
              <a:t> </a:t>
            </a:r>
            <a:r>
              <a:rPr lang="en-US" altLang="en-US" sz="21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Example: Technology firms supporting the Honest Ads Act.</a:t>
            </a:r>
          </a:p>
          <a:p>
            <a:pPr marL="0" indent="0" eaLnBrk="1" fontAlgn="auto" hangingPunct="1">
              <a:spcAft>
                <a:spcPts val="0"/>
              </a:spcAft>
              <a:buFont typeface="Wingdings" charset="2"/>
              <a:buNone/>
              <a:defRPr/>
            </a:pPr>
            <a:endParaRPr lang="en-US" altLang="en-US" b="1" dirty="0" smtClean="0">
              <a:ea typeface="MS PGothic" charset="-128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charset="2"/>
              <a:buNone/>
              <a:defRPr/>
            </a:pPr>
            <a:r>
              <a:rPr lang="en-US" altLang="en-US" b="1" dirty="0" smtClean="0">
                <a:ea typeface="MS PGothic" charset="-128"/>
              </a:rPr>
              <a:t>Three strategic types: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en-US" u="sng" dirty="0" smtClean="0">
                <a:ea typeface="MS PGothic" charset="-128"/>
              </a:rPr>
              <a:t>Information strategy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000" kern="1200" dirty="0" smtClean="0">
                <a:solidFill>
                  <a:schemeClr val="tx1"/>
                </a:solidFill>
                <a:latin typeface="Tahoma" pitchFamily="34" charset="0"/>
                <a:ea typeface="MS PGothic" charset="-128"/>
                <a:cs typeface="MS PGothic" charset="0"/>
              </a:rPr>
              <a:t>Businesses seek to provide government policymakers with information to influence their actions.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en-US" u="sng" dirty="0" smtClean="0">
                <a:ea typeface="MS PGothic" charset="-128"/>
              </a:rPr>
              <a:t>Financial-incentives strategy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000" kern="1200" dirty="0" smtClean="0">
                <a:solidFill>
                  <a:schemeClr val="tx1"/>
                </a:solidFill>
                <a:latin typeface="Tahoma" pitchFamily="34" charset="0"/>
                <a:ea typeface="MS PGothic" charset="-128"/>
                <a:cs typeface="MS PGothic" charset="0"/>
              </a:rPr>
              <a:t>Businesses provide incentives to influence government policymakers to act in a certain way.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en-US" u="sng" dirty="0" smtClean="0">
                <a:ea typeface="MS PGothic" charset="-128"/>
              </a:rPr>
              <a:t>Constituency-building strategy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000" kern="1200" dirty="0" smtClean="0">
                <a:solidFill>
                  <a:schemeClr val="tx1"/>
                </a:solidFill>
                <a:latin typeface="Tahoma" pitchFamily="34" charset="0"/>
                <a:ea typeface="MS PGothic" charset="-128"/>
                <a:cs typeface="MS PGothic" charset="0"/>
              </a:rPr>
              <a:t>Businesses seek to gain support from other affected organizations to better influence government policymakers to act in a way that helps them.</a:t>
            </a:r>
          </a:p>
          <a:p>
            <a:pPr lvl="0" eaLnBrk="1" hangingPunct="1">
              <a:lnSpc>
                <a:spcPct val="95000"/>
              </a:lnSpc>
              <a:buClr>
                <a:srgbClr val="FF0000"/>
              </a:buClr>
              <a:buFont typeface="Calibri" panose="020F0502020204030204" pitchFamily="34" charset="0"/>
              <a:buChar char="→"/>
            </a:pPr>
            <a:endParaRPr lang="en-US" altLang="en-US" sz="2100" strike="sngStrike" kern="1200" dirty="0" smtClean="0">
              <a:solidFill>
                <a:schemeClr val="tx1"/>
              </a:solidFill>
              <a:latin typeface="Tahoma" pitchFamily="34" charset="0"/>
              <a:ea typeface="MS PGothic" panose="020B0600070205080204" pitchFamily="34" charset="-128"/>
              <a:cs typeface="MS PGothic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B39B3-BB14-48ED-B2A2-C79D16CC9898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3945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you</a:t>
            </a:r>
            <a:r>
              <a:rPr lang="en-US" baseline="0" dirty="0" smtClean="0"/>
              <a:t> can see the different strategies applicable to each type of engagement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B39B3-BB14-48ED-B2A2-C79D16CC9898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9754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dirty="0" smtClean="0">
                <a:ea typeface="MS PGothic" panose="020B0600070205080204" pitchFamily="34" charset="-128"/>
              </a:rPr>
              <a:t>Lobbying: </a:t>
            </a:r>
            <a:r>
              <a:rPr lang="en-US" altLang="en-US" b="0" dirty="0" smtClean="0">
                <a:ea typeface="MS PGothic" panose="020B0600070205080204" pitchFamily="34" charset="-128"/>
              </a:rPr>
              <a:t>direct contact with a government official to influence the thinking/actions of that person on an issue or public policy.</a:t>
            </a:r>
            <a:endParaRPr lang="en-US" altLang="en-US" sz="2100" b="0" dirty="0" smtClean="0"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endParaRPr lang="en-US" altLang="en-US" b="0" dirty="0" smtClean="0"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b="0" dirty="0" smtClean="0">
                <a:ea typeface="MS PGothic" panose="020B0600070205080204" pitchFamily="34" charset="-128"/>
              </a:rPr>
              <a:t>Lobbyists role: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Communicate with and try to persuade others to support an organization’</a:t>
            </a:r>
            <a:r>
              <a:rPr lang="en-US" altLang="ja-JP" sz="2000" dirty="0" smtClean="0"/>
              <a:t>s interest.</a:t>
            </a:r>
          </a:p>
          <a:p>
            <a:pPr marL="0" indent="0" eaLnBrk="1" hangingPunct="1">
              <a:buNone/>
            </a:pPr>
            <a:endParaRPr lang="en-US" altLang="en-US" dirty="0" smtClean="0"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 smtClean="0">
                <a:ea typeface="MS PGothic" panose="020B0600070205080204" pitchFamily="34" charset="-128"/>
              </a:rPr>
              <a:t>Revolving door: </a:t>
            </a:r>
            <a:r>
              <a:rPr lang="en-US" altLang="en-US" b="0" dirty="0" smtClean="0">
                <a:ea typeface="MS PGothic" panose="020B0600070205080204" pitchFamily="34" charset="-128"/>
              </a:rPr>
              <a:t>when businesses hire former government officials as lobbyists and political advisors.</a:t>
            </a:r>
          </a:p>
          <a:p>
            <a:pPr marL="0" indent="0" eaLnBrk="1" hangingPunct="1">
              <a:buNone/>
            </a:pPr>
            <a:endParaRPr lang="en-US" altLang="en-US" b="0" dirty="0" smtClean="0"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b="0" dirty="0" smtClean="0">
                <a:ea typeface="MS PGothic" panose="020B0600070205080204" pitchFamily="34" charset="-128"/>
              </a:rPr>
              <a:t>Under U.S. law and EU directive, lobbying activities are severely limited and disclosed publicly. </a:t>
            </a:r>
          </a:p>
          <a:p>
            <a:pPr marL="0" indent="0" eaLnBrk="1" hangingPunct="1">
              <a:buNone/>
            </a:pPr>
            <a:endParaRPr lang="en-US" altLang="en-US" b="0" dirty="0" smtClean="0"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b="0" dirty="0" smtClean="0">
                <a:ea typeface="MS PGothic" panose="020B0600070205080204" pitchFamily="34" charset="-128"/>
              </a:rPr>
              <a:t>(Talk</a:t>
            </a:r>
            <a:r>
              <a:rPr lang="en-US" altLang="en-US" b="0" baseline="0" dirty="0" smtClean="0">
                <a:ea typeface="MS PGothic" panose="020B0600070205080204" pitchFamily="34" charset="-128"/>
              </a:rPr>
              <a:t> about limitations in US compared to other countries)</a:t>
            </a:r>
            <a:endParaRPr lang="en-US" altLang="en-US" b="0" dirty="0" smtClean="0"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endParaRPr lang="en-US" altLang="en-US" b="0" dirty="0" smtClean="0"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b="0" dirty="0" smtClean="0">
                <a:ea typeface="MS PGothic" panose="020B0600070205080204" pitchFamily="34" charset="-128"/>
              </a:rPr>
              <a:t>Lobbying firms and organizations employing in-house lobbyists must: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Register with the government.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Must file regular reports on their earnings or expenses.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Indicate the issues and legislation that were the focus of their efforts.</a:t>
            </a:r>
          </a:p>
          <a:p>
            <a:pPr marL="0" indent="0" eaLnBrk="1" hangingPunct="1">
              <a:buNone/>
            </a:pPr>
            <a:r>
              <a:rPr lang="en-US" altLang="en-US" b="0" dirty="0" smtClean="0">
                <a:ea typeface="MS PGothic" panose="020B0600070205080204" pitchFamily="34" charset="-128"/>
              </a:rPr>
              <a:t>These rules are to guarantee that politicians are free from undue influence and represent the public interest.</a:t>
            </a:r>
          </a:p>
          <a:p>
            <a:pPr marL="0" indent="0" eaLnBrk="1" hangingPunct="1">
              <a:buNone/>
            </a:pPr>
            <a:endParaRPr lang="en-US" altLang="en-US" b="0" dirty="0" smtClean="0">
              <a:ea typeface="MS PGothic" panose="020B0600070205080204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B39B3-BB14-48ED-B2A2-C79D16CC9898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6153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B39B3-BB14-48ED-B2A2-C79D16CC9898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5060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1200" b="1" kern="1200" dirty="0" smtClean="0">
                <a:solidFill>
                  <a:srgbClr val="125F9A"/>
                </a:solidFill>
                <a:latin typeface="Tahoma" pitchFamily="34" charset="0"/>
                <a:ea typeface="MS PGothic" charset="-128"/>
                <a:cs typeface="MS PGothic" panose="020B0600070205080204" pitchFamily="34" charset="-128"/>
              </a:rPr>
              <a:t>Direct Communications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Businesses invite officials to participate in activities that will improve government officials</a:t>
            </a:r>
            <a:r>
              <a:rPr lang="ja-JP" altLang="en-US" sz="1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’</a:t>
            </a:r>
            <a:r>
              <a:rPr lang="en-US" altLang="ja-JP" sz="1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 understanding of management and employee concerns.</a:t>
            </a:r>
          </a:p>
          <a:p>
            <a:endParaRPr lang="en-US" dirty="0" smtClean="0"/>
          </a:p>
          <a:p>
            <a:r>
              <a:rPr lang="en-US" altLang="en-US" sz="1200" b="1" kern="1200" dirty="0" smtClean="0">
                <a:solidFill>
                  <a:srgbClr val="125F9A"/>
                </a:solidFill>
                <a:latin typeface="Tahoma" pitchFamily="34" charset="0"/>
                <a:ea typeface="MS PGothic" charset="-128"/>
                <a:cs typeface="MS PGothic" panose="020B0600070205080204" pitchFamily="34" charset="-128"/>
              </a:rPr>
              <a:t>The Business Roundtable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Organization of CEOs of leading corporations (founded in 1972).</a:t>
            </a:r>
            <a:r>
              <a:rPr lang="en-US" altLang="en-US" b="0" baseline="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en-US" altLang="en-US" b="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Promote direct communication between business and policymakers.</a:t>
            </a:r>
            <a:r>
              <a:rPr lang="en-US" altLang="en-US" b="0" baseline="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en-US" altLang="en-US" b="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Studies various public policy issues. Advocates for laws it believes “foster vigorous economic growth and a dynamic global economy</a:t>
            </a:r>
            <a:r>
              <a:rPr lang="en-US" altLang="en-US" b="0" dirty="0" smtClean="0">
                <a:ea typeface="MS PGothic" panose="020B0600070205080204" pitchFamily="34" charset="-128"/>
              </a:rPr>
              <a:t>.”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ja-JP" b="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Businesses provide facts, anecdotes, or data: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to educate or influence government leaders at public forums like congressional hearings.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ja-JP" b="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B39B3-BB14-48ED-B2A2-C79D16CC9898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9604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1" indent="0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</a:pPr>
            <a:r>
              <a:rPr lang="en-US" altLang="en-US" sz="2600" b="1" dirty="0" smtClean="0"/>
              <a:t>Independently incorporated organizations.</a:t>
            </a:r>
          </a:p>
          <a:p>
            <a:pPr marL="342900" lvl="1" indent="0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</a:pPr>
            <a:r>
              <a:rPr lang="en-US" altLang="en-US" sz="2600" dirty="0" smtClean="0"/>
              <a:t>Solicit contributions and channel those funds to candidates seeking political office.</a:t>
            </a:r>
          </a:p>
          <a:p>
            <a:pPr marL="342900" lvl="1" indent="0" eaLnBrk="1" hangingPunct="1">
              <a:buClr>
                <a:schemeClr val="accent1"/>
              </a:buClr>
              <a:buNone/>
            </a:pPr>
            <a:endParaRPr lang="en-US" altLang="en-US" sz="2600" dirty="0" smtClean="0"/>
          </a:p>
          <a:p>
            <a:pPr marL="342900" lvl="1" indent="0" eaLnBrk="1" hangingPunct="1">
              <a:buClr>
                <a:schemeClr val="accent1"/>
              </a:buClr>
              <a:buNone/>
            </a:pPr>
            <a:r>
              <a:rPr lang="en-US" altLang="en-US" sz="2600" b="1" dirty="0" smtClean="0"/>
              <a:t>Active in industries that are highly regulated.</a:t>
            </a:r>
          </a:p>
          <a:p>
            <a:pPr marL="635000" lvl="1" indent="-292100" eaLnBrk="1" hangingPunct="1">
              <a:buClr>
                <a:schemeClr val="accent1"/>
              </a:buClr>
              <a:buFont typeface="Wingdings" panose="05000000000000000000" pitchFamily="2" charset="2"/>
              <a:buChar char="à"/>
            </a:pPr>
            <a:r>
              <a:rPr lang="en-US" altLang="en-US" sz="2000" dirty="0" smtClean="0">
                <a:sym typeface="Wingdings" panose="05000000000000000000" pitchFamily="2" charset="2"/>
              </a:rPr>
              <a:t>Example: </a:t>
            </a:r>
            <a:r>
              <a:rPr lang="en-US" altLang="en-US" sz="2000" dirty="0" smtClean="0"/>
              <a:t>financial services and health care industries.</a:t>
            </a:r>
          </a:p>
          <a:p>
            <a:pPr marL="342900" lvl="1" indent="0" eaLnBrk="1" hangingPunct="1">
              <a:spcBef>
                <a:spcPts val="1200"/>
              </a:spcBef>
              <a:buClr>
                <a:schemeClr val="accent1"/>
              </a:buClr>
              <a:buNone/>
            </a:pPr>
            <a:endParaRPr lang="en-US" altLang="en-US" sz="2600" dirty="0" smtClean="0"/>
          </a:p>
          <a:p>
            <a:pPr marL="342900" lvl="1" indent="0" eaLnBrk="1" hangingPunct="1">
              <a:spcBef>
                <a:spcPts val="1200"/>
              </a:spcBef>
              <a:buClr>
                <a:schemeClr val="accent1"/>
              </a:buClr>
              <a:buNone/>
            </a:pPr>
            <a:r>
              <a:rPr lang="en-US" altLang="en-US" sz="2600" b="1" dirty="0" smtClean="0"/>
              <a:t>Disadvantage: 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Contributions are capped at fairly low levels.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Companies cannot give money directly to their affiliated PACs.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B39B3-BB14-48ED-B2A2-C79D16CC9898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10460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B39B3-BB14-48ED-B2A2-C79D16CC9898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1162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-114300" eaLnBrk="1" hangingPunct="1">
              <a:spcAft>
                <a:spcPts val="3200"/>
              </a:spcAft>
              <a:buClr>
                <a:schemeClr val="accent1"/>
              </a:buClr>
              <a:buSzPct val="90000"/>
              <a:buNone/>
              <a:defRPr/>
            </a:pPr>
            <a:r>
              <a:rPr lang="en-US" altLang="en-US" sz="2600" b="1" dirty="0" smtClean="0">
                <a:solidFill>
                  <a:schemeClr val="tx2"/>
                </a:solidFill>
                <a:latin typeface="Calibri" charset="0"/>
              </a:rPr>
              <a:t>Super </a:t>
            </a:r>
            <a:r>
              <a:rPr lang="en-US" altLang="en-US" sz="2600" b="1" dirty="0" err="1" smtClean="0">
                <a:solidFill>
                  <a:schemeClr val="tx2"/>
                </a:solidFill>
                <a:latin typeface="Calibri" charset="0"/>
              </a:rPr>
              <a:t>Pacs</a:t>
            </a:r>
            <a:endParaRPr lang="en-US" altLang="en-US" sz="2600" b="1" dirty="0" smtClean="0">
              <a:solidFill>
                <a:schemeClr val="tx2"/>
              </a:solidFill>
              <a:latin typeface="Calibri" charset="0"/>
            </a:endParaRPr>
          </a:p>
          <a:p>
            <a:pPr marL="0" lvl="0" indent="-114300" eaLnBrk="1" hangingPunct="1">
              <a:spcAft>
                <a:spcPts val="3200"/>
              </a:spcAft>
              <a:buClr>
                <a:schemeClr val="accent1"/>
              </a:buClr>
              <a:buSzPct val="90000"/>
              <a:buNone/>
              <a:defRPr/>
            </a:pPr>
            <a:r>
              <a:rPr lang="en-US" altLang="en-US" sz="2600" dirty="0" smtClean="0">
                <a:solidFill>
                  <a:schemeClr val="tx2"/>
                </a:solidFill>
                <a:latin typeface="Calibri" charset="0"/>
              </a:rPr>
              <a:t>           As long as PACs did not contribute directly</a:t>
            </a:r>
            <a:r>
              <a:rPr lang="en-US" altLang="en-US" sz="2600" i="1" dirty="0" smtClean="0">
                <a:solidFill>
                  <a:schemeClr val="tx2"/>
                </a:solidFill>
                <a:latin typeface="Calibri" charset="0"/>
              </a:rPr>
              <a:t> </a:t>
            </a:r>
            <a:r>
              <a:rPr lang="en-US" altLang="en-US" sz="2600" dirty="0" smtClean="0">
                <a:solidFill>
                  <a:schemeClr val="tx2"/>
                </a:solidFill>
                <a:latin typeface="Calibri" charset="0"/>
              </a:rPr>
              <a:t>to other bodies, they could accept </a:t>
            </a:r>
            <a:r>
              <a:rPr lang="en-US" altLang="en-US" sz="2600" i="1" dirty="0" smtClean="0">
                <a:solidFill>
                  <a:schemeClr val="tx2"/>
                </a:solidFill>
                <a:latin typeface="Calibri" charset="0"/>
              </a:rPr>
              <a:t>unlimited </a:t>
            </a:r>
            <a:r>
              <a:rPr lang="en-US" altLang="en-US" sz="2600" dirty="0" smtClean="0">
                <a:solidFill>
                  <a:schemeClr val="tx2"/>
                </a:solidFill>
                <a:latin typeface="Calibri" charset="0"/>
              </a:rPr>
              <a:t>contributions from individuals/ unions/</a:t>
            </a:r>
          </a:p>
          <a:p>
            <a:pPr marL="0" lvl="0" indent="-114300" eaLnBrk="1" hangingPunct="1">
              <a:spcAft>
                <a:spcPts val="3200"/>
              </a:spcAft>
              <a:buClr>
                <a:schemeClr val="accent1"/>
              </a:buClr>
              <a:buSzPct val="90000"/>
              <a:buNone/>
              <a:defRPr/>
            </a:pPr>
            <a:r>
              <a:rPr lang="en-US" altLang="en-US" sz="2600" baseline="0" dirty="0" smtClean="0">
                <a:solidFill>
                  <a:schemeClr val="tx2"/>
                </a:solidFill>
                <a:latin typeface="Calibri" charset="0"/>
              </a:rPr>
              <a:t>           </a:t>
            </a:r>
            <a:r>
              <a:rPr lang="en-US" altLang="en-US" sz="2600" dirty="0" smtClean="0">
                <a:solidFill>
                  <a:schemeClr val="tx2"/>
                </a:solidFill>
                <a:latin typeface="Calibri" charset="0"/>
              </a:rPr>
              <a:t>corporations. To support particular candidates or parties. </a:t>
            </a:r>
          </a:p>
          <a:p>
            <a:pPr lvl="1" eaLnBrk="1" hangingPunct="1">
              <a:buClr>
                <a:schemeClr val="accent1"/>
              </a:buClr>
              <a:buFont typeface="Calibri" panose="020F0502020204030204" pitchFamily="34" charset="0"/>
              <a:buChar char="→"/>
              <a:defRPr/>
            </a:pPr>
            <a:r>
              <a:rPr lang="en-US" altLang="en-US" sz="2000" dirty="0" smtClean="0">
                <a:solidFill>
                  <a:schemeClr val="tx2"/>
                </a:solidFill>
                <a:latin typeface="Calibri" charset="0"/>
                <a:sym typeface="Wingdings" charset="2"/>
              </a:rPr>
              <a:t>Example: </a:t>
            </a:r>
            <a:r>
              <a:rPr lang="en-US" altLang="en-US" sz="2000" dirty="0" smtClean="0">
                <a:solidFill>
                  <a:schemeClr val="tx2"/>
                </a:solidFill>
                <a:latin typeface="Calibri" charset="0"/>
              </a:rPr>
              <a:t>the Senate Majority PAC and the Congressional Leadership Fund.</a:t>
            </a: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Tax-exempt Organizations: </a:t>
            </a:r>
            <a:r>
              <a:rPr lang="en-US" altLang="en-US" b="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 third mechanism businesses can use to direct money to election campaigns.</a:t>
            </a:r>
            <a:endParaRPr lang="en-US" altLang="en-US" sz="2100" b="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457200" lvl="1" indent="0" eaLnBrk="1" hangingPunct="1">
              <a:buNone/>
            </a:pPr>
            <a:r>
              <a:rPr lang="en-US" altLang="en-US" sz="2000" b="0" u="sng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Dark money: </a:t>
            </a:r>
            <a:r>
              <a:rPr lang="en-US" altLang="en-US" sz="20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contributions made to the organizations where the donors’ names and amount of their contributions were not reported to the Federal Election Commission.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Have no contribution or spending limits.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ja-JP" sz="2000" u="sng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Soft money: </a:t>
            </a:r>
            <a:r>
              <a:rPr lang="en-US" altLang="ja-JP" sz="2000" b="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unlimited contributions to political parties by individuals or organizations for party-building activities was prohibited in 2002.</a:t>
            </a:r>
          </a:p>
          <a:p>
            <a:pPr lvl="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b="1" kern="1200" dirty="0" smtClean="0">
                <a:solidFill>
                  <a:srgbClr val="125F9A"/>
                </a:solidFill>
                <a:latin typeface="Tahoma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Direct Contribution by Corporations</a:t>
            </a:r>
          </a:p>
          <a:p>
            <a:pPr marL="342900" lvl="1" indent="0" eaLnBrk="1" hangingPunct="1">
              <a:buClr>
                <a:schemeClr val="accent1"/>
              </a:buClr>
              <a:buNone/>
            </a:pPr>
            <a:r>
              <a:rPr lang="en-US" altLang="en-US" sz="2600" i="1" dirty="0" smtClean="0"/>
              <a:t>Citizens United v. the Federal Election Commission</a:t>
            </a:r>
            <a:r>
              <a:rPr lang="en-US" altLang="en-US" sz="2600" dirty="0" smtClean="0"/>
              <a:t> 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Decision allowed companies for the first time to contribute directly to political campaigns. </a:t>
            </a:r>
          </a:p>
          <a:p>
            <a:pPr lvl="2" eaLnBrk="1" hangingPunct="1">
              <a:spcAft>
                <a:spcPts val="33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Critics said it would “corrupt democracy.”</a:t>
            </a:r>
            <a:endParaRPr lang="en-US" altLang="en-US" sz="2600" dirty="0" smtClean="0"/>
          </a:p>
          <a:p>
            <a:pPr marL="342900" lvl="1" indent="0" eaLnBrk="1" hangingPunct="1">
              <a:buClr>
                <a:schemeClr val="accent1"/>
              </a:buClr>
              <a:buNone/>
            </a:pPr>
            <a:r>
              <a:rPr lang="en-US" altLang="en-US" sz="2600" i="1" dirty="0" smtClean="0"/>
              <a:t>McCutcheon v. Federal Election Commission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Abolished all limits on election spending by corporations as well as unions.</a:t>
            </a:r>
          </a:p>
          <a:p>
            <a:pPr lvl="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b="1" kern="1200" dirty="0" smtClean="0">
                <a:solidFill>
                  <a:srgbClr val="125F9A"/>
                </a:solidFill>
                <a:latin typeface="Tahoma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Executive and Employee Personal Contributions</a:t>
            </a:r>
          </a:p>
          <a:p>
            <a:pPr marL="342900" lvl="1" indent="0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</a:pPr>
            <a:r>
              <a:rPr lang="en-US" altLang="en-US" sz="2600" dirty="0" smtClean="0"/>
              <a:t>Encourage their executives/ employees to make personal contributions to the campaigns of candidates whom they are interested in.</a:t>
            </a:r>
          </a:p>
          <a:p>
            <a:pPr marL="342900" lvl="1" indent="0" eaLnBrk="1" hangingPunct="1">
              <a:buClr>
                <a:schemeClr val="accent1"/>
              </a:buClr>
              <a:buNone/>
            </a:pPr>
            <a:r>
              <a:rPr lang="en-US" altLang="en-US" sz="2600" dirty="0" smtClean="0"/>
              <a:t>Individuals are able to significantly influence the political process if they have money.</a:t>
            </a:r>
          </a:p>
          <a:p>
            <a:pPr lvl="2" eaLnBrk="1" hangingPunct="1">
              <a:buFont typeface="Calibri" panose="020F0502020204030204" pitchFamily="34" charset="0"/>
              <a:buChar char="→"/>
            </a:pPr>
            <a:r>
              <a:rPr lang="en-US" altLang="en-US" sz="2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000" dirty="0" smtClean="0">
                <a:sym typeface="Wingdings" panose="05000000000000000000" pitchFamily="2" charset="2"/>
              </a:rPr>
              <a:t>Example: Fewer than 400 families contributed almost half of the money for candidates in the 2016 presidential campaign.</a:t>
            </a:r>
          </a:p>
          <a:p>
            <a:pPr lvl="0" eaLnBrk="1" hangingPunct="1">
              <a:buFont typeface="Calibri" panose="020F0502020204030204" pitchFamily="34" charset="0"/>
              <a:buChar char="→"/>
            </a:pPr>
            <a:r>
              <a:rPr lang="en-US" altLang="en-US" sz="2000" b="1" kern="1200" dirty="0" smtClean="0">
                <a:solidFill>
                  <a:srgbClr val="125F9A"/>
                </a:solidFill>
                <a:latin typeface="Tahoma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Economic leverage</a:t>
            </a:r>
            <a:endParaRPr lang="en-US" altLang="en-US" sz="2000" strike="sngStrike" dirty="0" smtClean="0"/>
          </a:p>
          <a:p>
            <a:pPr marL="342900" lvl="1" indent="0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</a:pPr>
            <a:r>
              <a:rPr lang="en-US" altLang="en-US" sz="2600" dirty="0" smtClean="0"/>
              <a:t>When a business uses its economic power to threaten to leave a city, state, or country unless a desired political action is taken.</a:t>
            </a:r>
          </a:p>
          <a:p>
            <a:pPr marL="342900" lvl="1" indent="0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</a:pPr>
            <a:r>
              <a:rPr lang="en-US" altLang="en-US" sz="2600" dirty="0" smtClean="0"/>
              <a:t>To persuade a government body to act in a certain way that would favor the business.</a:t>
            </a:r>
          </a:p>
          <a:p>
            <a:pPr lvl="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 lvl="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ja-JP" sz="2000" kern="1200" dirty="0" smtClean="0">
              <a:solidFill>
                <a:schemeClr val="tx1"/>
              </a:solidFill>
              <a:latin typeface="Tahoma" pitchFamily="34" charset="0"/>
              <a:ea typeface="MS PGothic" panose="020B0600070205080204" pitchFamily="34" charset="-128"/>
              <a:cs typeface="MS PGothic" panose="020B0600070205080204" pitchFamily="34" charset="-128"/>
            </a:endParaRPr>
          </a:p>
          <a:p>
            <a:pPr lvl="0" eaLnBrk="1" hangingPunct="1">
              <a:buClr>
                <a:schemeClr val="accent1"/>
              </a:buClr>
              <a:buFont typeface="Calibri" panose="020F0502020204030204" pitchFamily="34" charset="0"/>
              <a:buNone/>
              <a:defRPr/>
            </a:pPr>
            <a:endParaRPr lang="en-US" altLang="en-US" sz="2000" strike="sngStrike" dirty="0" smtClean="0">
              <a:solidFill>
                <a:schemeClr val="tx2"/>
              </a:solidFill>
              <a:latin typeface="Calibri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B39B3-BB14-48ED-B2A2-C79D16CC9898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8672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8</a:t>
            </a:r>
          </a:p>
        </p:txBody>
      </p:sp>
    </p:spTree>
    <p:extLst>
      <p:ext uri="{BB962C8B-B14F-4D97-AF65-F5344CB8AC3E}">
        <p14:creationId xmlns:p14="http://schemas.microsoft.com/office/powerpoint/2010/main" val="2289336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2147888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r>
              <a:rPr lang="en-US" altLang="en-US"/>
              <a:t>9 - </a:t>
            </a:r>
            <a:fld id="{DBBB8F8F-D04B-4CA2-BDA7-8063518A33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en-GB"/>
              <a:t>Chapter 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233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rt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79890"/>
            <a:ext cx="9144000" cy="6836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8</a:t>
            </a:r>
          </a:p>
        </p:txBody>
      </p:sp>
    </p:spTree>
    <p:extLst>
      <p:ext uri="{BB962C8B-B14F-4D97-AF65-F5344CB8AC3E}">
        <p14:creationId xmlns:p14="http://schemas.microsoft.com/office/powerpoint/2010/main" val="839057990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 i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600">
                <a:solidFill>
                  <a:srgbClr val="44546A"/>
                </a:solidFill>
                <a:latin typeface="Calibri" panose="020F0502020204030204" pitchFamily="34" charset="0"/>
              </a:defRPr>
            </a:lvl2pPr>
            <a:lvl3pPr marL="857250" indent="-171450">
              <a:buFont typeface="Wingdings" charset="2"/>
              <a:buChar char="§"/>
              <a:defRPr sz="2600">
                <a:solidFill>
                  <a:srgbClr val="44546A"/>
                </a:solidFill>
                <a:latin typeface="Calibri" panose="020F0502020204030204" pitchFamily="34" charset="0"/>
              </a:defRPr>
            </a:lvl3pPr>
            <a:lvl4pPr marL="1200150" indent="-171450">
              <a:buFont typeface="Wingdings" charset="2"/>
              <a:buChar char="§"/>
              <a:defRPr sz="2600">
                <a:solidFill>
                  <a:srgbClr val="44546A"/>
                </a:solidFill>
                <a:latin typeface="Calibri" panose="020F0502020204030204" pitchFamily="34" charset="0"/>
              </a:defRPr>
            </a:lvl4pPr>
            <a:lvl5pPr marL="1543050" indent="-171450">
              <a:buFont typeface="Wingdings" charset="2"/>
              <a:buChar char="§"/>
              <a:defRPr sz="2600">
                <a:solidFill>
                  <a:srgbClr val="44546A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8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20237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9144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8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152400" y="2819400"/>
            <a:ext cx="2209800" cy="1752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2895600" y="3276600"/>
            <a:ext cx="1752600" cy="76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724400" y="2514600"/>
            <a:ext cx="3276600" cy="167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5"/>
          </p:nvPr>
        </p:nvSpPr>
        <p:spPr>
          <a:xfrm>
            <a:off x="0" y="4800600"/>
            <a:ext cx="3200400" cy="121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6761442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1066800" y="1524000"/>
            <a:ext cx="7086600" cy="4572000"/>
          </a:xfrm>
          <a:prstGeom prst="rect">
            <a:avLst/>
          </a:prstGeom>
          <a:ln w="28575"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5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8</a:t>
            </a:r>
          </a:p>
        </p:txBody>
      </p:sp>
    </p:spTree>
    <p:extLst>
      <p:ext uri="{BB962C8B-B14F-4D97-AF65-F5344CB8AC3E}">
        <p14:creationId xmlns:p14="http://schemas.microsoft.com/office/powerpoint/2010/main" val="1468742413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858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624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8</a:t>
            </a:r>
          </a:p>
        </p:txBody>
      </p:sp>
    </p:spTree>
    <p:extLst>
      <p:ext uri="{BB962C8B-B14F-4D97-AF65-F5344CB8AC3E}">
        <p14:creationId xmlns:p14="http://schemas.microsoft.com/office/powerpoint/2010/main" val="717111401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52959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39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8</a:t>
            </a:r>
          </a:p>
        </p:txBody>
      </p:sp>
    </p:spTree>
    <p:extLst>
      <p:ext uri="{BB962C8B-B14F-4D97-AF65-F5344CB8AC3E}">
        <p14:creationId xmlns:p14="http://schemas.microsoft.com/office/powerpoint/2010/main" val="1051269580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87376B26-B20E-41B6-80F6-5D19DB8597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en-GB"/>
              <a:t>Chapter 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5329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26A74FFC-C28E-4820-83D9-369CE6D1EB2F}" type="datetimeFigureOut">
              <a:rPr lang="en-US" altLang="en-US"/>
              <a:pPr>
                <a:defRPr/>
              </a:pPr>
              <a:t>4/22/2020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23F5BC53-CC65-48B2-B6C3-B1AE8B4EA1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en-GB"/>
              <a:t>Chapter 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2850663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chemeClr val="bg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1027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charset="0"/>
              </a:rPr>
              <a:t>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51" r:id="rId1"/>
    <p:sldLayoutId id="2147484652" r:id="rId2"/>
    <p:sldLayoutId id="2147484653" r:id="rId3"/>
    <p:sldLayoutId id="2147484660" r:id="rId4"/>
    <p:sldLayoutId id="2147484654" r:id="rId5"/>
    <p:sldLayoutId id="2147484655" r:id="rId6"/>
    <p:sldLayoutId id="2147484656" r:id="rId7"/>
    <p:sldLayoutId id="2147484657" r:id="rId8"/>
    <p:sldLayoutId id="2147484658" r:id="rId9"/>
    <p:sldLayoutId id="2147484659" r:id="rId10"/>
  </p:sldLayoutIdLst>
  <p:hf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MS PGothic" panose="020B0600070205080204" pitchFamily="34" charset="-128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MS PGothic" panose="020B0600070205080204" pitchFamily="34" charset="-128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MS PGothic" panose="020B0600070205080204" pitchFamily="34" charset="-128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MS PGothic" panose="020B0600070205080204" pitchFamily="34" charset="-128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canadianencyclopedia.ca/en/article/trade-unions/" TargetMode="External"/><Relationship Id="rId2" Type="http://schemas.openxmlformats.org/officeDocument/2006/relationships/hyperlink" Target="https://www.thecanadianencyclopedia.ca/en/article/party-system/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thecanadianencyclopedia.ca/en/article/redistribution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slide" Target="slide16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447800"/>
            <a:ext cx="9144000" cy="762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altLang="en-US" b="1" dirty="0">
                <a:solidFill>
                  <a:schemeClr val="accent1"/>
                </a:solidFill>
                <a:ea typeface="ＭＳ Ｐゴシック" charset="-128"/>
              </a:rPr>
              <a:t>Chapter 8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38430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en-U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Influencing the Political</a:t>
            </a:r>
            <a:br>
              <a:rPr lang="en-US" altLang="en-U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altLang="en-U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Environment</a:t>
            </a:r>
          </a:p>
        </p:txBody>
      </p:sp>
      <p:pic>
        <p:nvPicPr>
          <p:cNvPr id="13316" name="Picture 1" title="Cover Image 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812" y="3910453"/>
            <a:ext cx="3717576" cy="2428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14967" y="6477000"/>
            <a:ext cx="8312727" cy="336001"/>
          </a:xfrm>
        </p:spPr>
        <p:txBody>
          <a:bodyPr/>
          <a:lstStyle/>
          <a:p>
            <a:r>
              <a:rPr lang="en-US" altLang="en-US" sz="900" dirty="0">
                <a:solidFill>
                  <a:srgbClr val="125F9A"/>
                </a:solidFill>
                <a:effectLst/>
                <a:latin typeface="Calibri" charset="0"/>
              </a:rPr>
              <a:t>©</a:t>
            </a:r>
            <a:r>
              <a:rPr lang="en-US" altLang="en-US" sz="900" dirty="0" smtClean="0">
                <a:solidFill>
                  <a:srgbClr val="125F9A"/>
                </a:solidFill>
                <a:effectLst/>
                <a:latin typeface="Calibri" charset="0"/>
              </a:rPr>
              <a:t>2020 </a:t>
            </a:r>
            <a:r>
              <a:rPr lang="en-US" altLang="en-US" sz="900" dirty="0">
                <a:solidFill>
                  <a:srgbClr val="125F9A"/>
                </a:solidFill>
                <a:effectLst/>
                <a:latin typeface="Calibri" charset="0"/>
              </a:rPr>
              <a:t>McGraw-Hill Education. All rights reserved. Authorized only for instructor use in the classroom. No reproduction or further distribution permitted without the prior written consent of McGraw-Hill Education.</a:t>
            </a:r>
            <a:endParaRPr lang="en-US" altLang="en-US" sz="900" i="1" dirty="0">
              <a:solidFill>
                <a:srgbClr val="125F9A"/>
              </a:solidFill>
              <a:effectLst/>
              <a:latin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6873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Promoting a Financial Incentive Strategy</a:t>
            </a:r>
            <a:r>
              <a:rPr lang="en-US" altLang="en-US" sz="3400" b="1" dirty="0" smtClean="0">
                <a:solidFill>
                  <a:srgbClr val="125F9A"/>
                </a:solidFill>
                <a:latin typeface="+mn-lt"/>
              </a:rPr>
              <a:t>:</a:t>
            </a:r>
            <a:endParaRPr lang="en-US" altLang="en-US" sz="3400" b="1" dirty="0">
              <a:solidFill>
                <a:srgbClr val="125F9A"/>
              </a:solidFill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/>
          </p:nvPr>
        </p:nvSpPr>
        <p:spPr>
          <a:xfrm>
            <a:off x="381000" y="1371600"/>
            <a:ext cx="6629400" cy="4142013"/>
          </a:xfrm>
        </p:spPr>
        <p:txBody>
          <a:bodyPr/>
          <a:lstStyle/>
          <a:p>
            <a:pPr marL="342900" lvl="1" indent="0" eaLnBrk="1" hangingPunct="1">
              <a:spcAft>
                <a:spcPts val="3200"/>
              </a:spcAft>
              <a:buClr>
                <a:schemeClr val="accent1"/>
              </a:buClr>
              <a:buSzPct val="90000"/>
              <a:buNone/>
              <a:defRPr/>
            </a:pPr>
            <a:r>
              <a:rPr lang="en-US" altLang="en-US" sz="3200" b="1" dirty="0" smtClean="0">
                <a:solidFill>
                  <a:schemeClr val="accent5"/>
                </a:solidFill>
              </a:rPr>
              <a:t>Super PACs</a:t>
            </a:r>
          </a:p>
          <a:p>
            <a:pPr marL="342900" lvl="1" indent="0" eaLnBrk="1" hangingPunct="1">
              <a:spcAft>
                <a:spcPts val="3200"/>
              </a:spcAft>
              <a:buClr>
                <a:schemeClr val="accent1"/>
              </a:buClr>
              <a:buSzPct val="90000"/>
              <a:buNone/>
              <a:defRPr/>
            </a:pPr>
            <a:r>
              <a:rPr lang="en-US" altLang="en-US" sz="3200" b="1" dirty="0">
                <a:solidFill>
                  <a:schemeClr val="accent5"/>
                </a:solidFill>
              </a:rPr>
              <a:t>Tax-exempt Organizations</a:t>
            </a:r>
            <a:r>
              <a:rPr lang="en-US" altLang="en-US" sz="3200" b="1" dirty="0" smtClean="0">
                <a:solidFill>
                  <a:schemeClr val="accent5"/>
                </a:solidFill>
              </a:rPr>
              <a:t>:</a:t>
            </a:r>
          </a:p>
          <a:p>
            <a:pPr marL="342900" lvl="1" indent="0" eaLnBrk="1" hangingPunct="1">
              <a:spcAft>
                <a:spcPts val="3200"/>
              </a:spcAft>
              <a:buClr>
                <a:schemeClr val="accent1"/>
              </a:buClr>
              <a:buSzPct val="90000"/>
              <a:buNone/>
              <a:defRPr/>
            </a:pPr>
            <a:r>
              <a:rPr lang="en-US" altLang="en-US" sz="3200" b="1" dirty="0">
                <a:solidFill>
                  <a:schemeClr val="accent5"/>
                </a:solidFill>
              </a:rPr>
              <a:t>Direct Contribution by Corporations</a:t>
            </a:r>
            <a:r>
              <a:rPr lang="en-US" altLang="en-US" sz="3200" b="1" dirty="0" smtClean="0">
                <a:solidFill>
                  <a:schemeClr val="accent5"/>
                </a:solidFill>
              </a:rPr>
              <a:t> </a:t>
            </a:r>
          </a:p>
          <a:p>
            <a:pPr marL="342900" lvl="1" indent="0" eaLnBrk="1" hangingPunct="1">
              <a:spcAft>
                <a:spcPts val="3200"/>
              </a:spcAft>
              <a:buClr>
                <a:schemeClr val="accent1"/>
              </a:buClr>
              <a:buSzPct val="90000"/>
              <a:buNone/>
              <a:defRPr/>
            </a:pPr>
            <a:r>
              <a:rPr lang="en-US" altLang="en-US" sz="3200" b="1" dirty="0">
                <a:solidFill>
                  <a:schemeClr val="accent5"/>
                </a:solidFill>
              </a:rPr>
              <a:t>Executive and Employee Personal </a:t>
            </a:r>
            <a:r>
              <a:rPr lang="en-US" altLang="en-US" sz="3200" b="1" dirty="0" smtClean="0">
                <a:solidFill>
                  <a:schemeClr val="accent5"/>
                </a:solidFill>
              </a:rPr>
              <a:t>Contributions</a:t>
            </a:r>
          </a:p>
          <a:p>
            <a:pPr marL="342900" lvl="1" indent="0" eaLnBrk="1" hangingPunct="1">
              <a:spcAft>
                <a:spcPts val="3200"/>
              </a:spcAft>
              <a:buClr>
                <a:schemeClr val="accent1"/>
              </a:buClr>
              <a:buSzPct val="90000"/>
              <a:buNone/>
              <a:defRPr/>
            </a:pPr>
            <a:r>
              <a:rPr lang="en-US" altLang="en-US" sz="3200" b="1" dirty="0">
                <a:solidFill>
                  <a:schemeClr val="accent5"/>
                </a:solidFill>
              </a:rPr>
              <a:t>Economic leverage</a:t>
            </a:r>
            <a:endParaRPr lang="en-US" altLang="en-US" sz="3200" b="1" dirty="0">
              <a:solidFill>
                <a:schemeClr val="accent5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810000"/>
            <a:ext cx="2393197" cy="23998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8707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400" b="1" dirty="0">
                <a:solidFill>
                  <a:srgbClr val="125F9A"/>
                </a:solidFill>
                <a:latin typeface="+mn-lt"/>
                <a:ea typeface="MS PGothic" charset="-128"/>
              </a:rPr>
              <a:t>Promoting a Constituency Building </a:t>
            </a:r>
            <a:r>
              <a:rPr lang="en-US" altLang="en-US" sz="3400" b="1" dirty="0" smtClean="0">
                <a:solidFill>
                  <a:srgbClr val="125F9A"/>
                </a:solidFill>
                <a:latin typeface="+mn-lt"/>
                <a:ea typeface="MS PGothic" charset="-128"/>
              </a:rPr>
              <a:t>Strategy</a:t>
            </a:r>
            <a:r>
              <a:rPr lang="en-US" altLang="en-US" sz="800" b="1" dirty="0" smtClean="0">
                <a:solidFill>
                  <a:srgbClr val="125F9A"/>
                </a:solidFill>
                <a:latin typeface="+mn-lt"/>
                <a:ea typeface="MS PGothic" charset="-128"/>
              </a:rPr>
              <a:t>1</a:t>
            </a:r>
            <a:endParaRPr lang="en-US" altLang="en-US" sz="3400" b="1" dirty="0">
              <a:solidFill>
                <a:srgbClr val="125F9A"/>
              </a:solidFill>
              <a:latin typeface="+mn-lt"/>
              <a:ea typeface="MS PGothic" charset="-128"/>
            </a:endParaRP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762000" y="1828800"/>
            <a:ext cx="7620000" cy="32781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altLang="en-US" sz="2400" b="0" dirty="0">
                <a:solidFill>
                  <a:schemeClr val="accent5"/>
                </a:solidFill>
                <a:ea typeface="MS PGothic" panose="020B0600070205080204" pitchFamily="34" charset="-128"/>
              </a:rPr>
              <a:t>Often called a </a:t>
            </a:r>
            <a:r>
              <a:rPr lang="en-US" altLang="en-US" sz="3200" dirty="0">
                <a:solidFill>
                  <a:schemeClr val="accent5"/>
                </a:solidFill>
                <a:ea typeface="MS PGothic" panose="020B0600070205080204" pitchFamily="34" charset="-128"/>
              </a:rPr>
              <a:t>Grassroots Strategy </a:t>
            </a:r>
            <a:endParaRPr lang="en-US" altLang="en-US" sz="3200" dirty="0" smtClean="0">
              <a:solidFill>
                <a:schemeClr val="accent5"/>
              </a:solidFill>
              <a:ea typeface="MS PGothic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altLang="en-US" sz="3200" b="0" dirty="0" smtClean="0">
              <a:solidFill>
                <a:schemeClr val="accent5"/>
              </a:solidFill>
              <a:ea typeface="MS PGothic" panose="020B0600070205080204" pitchFamily="34" charset="-128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altLang="en-US" sz="3200" dirty="0" smtClean="0">
                <a:solidFill>
                  <a:schemeClr val="accent5"/>
                </a:solidFill>
                <a:ea typeface="MS PGothic" charset="-128"/>
              </a:rPr>
              <a:t>Types </a:t>
            </a:r>
            <a:r>
              <a:rPr lang="en-US" altLang="en-US" sz="3200" dirty="0">
                <a:solidFill>
                  <a:schemeClr val="accent5"/>
                </a:solidFill>
                <a:ea typeface="MS PGothic" charset="-128"/>
              </a:rPr>
              <a:t>of strategies: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3200" dirty="0" smtClean="0">
                <a:solidFill>
                  <a:schemeClr val="accent5"/>
                </a:solidFill>
                <a:ea typeface="MS PGothic" charset="-128"/>
              </a:rPr>
              <a:t>Stakeholder </a:t>
            </a:r>
            <a:r>
              <a:rPr lang="en-US" altLang="en-US" sz="3200" dirty="0">
                <a:solidFill>
                  <a:schemeClr val="accent5"/>
                </a:solidFill>
                <a:ea typeface="MS PGothic" charset="-128"/>
              </a:rPr>
              <a:t>coalitions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3200" dirty="0" smtClean="0">
                <a:solidFill>
                  <a:schemeClr val="accent5"/>
                </a:solidFill>
                <a:ea typeface="MS PGothic" charset="-128"/>
              </a:rPr>
              <a:t>Advocacy </a:t>
            </a:r>
            <a:r>
              <a:rPr lang="en-US" altLang="en-US" sz="3200" dirty="0">
                <a:solidFill>
                  <a:schemeClr val="accent5"/>
                </a:solidFill>
                <a:ea typeface="MS PGothic" charset="-128"/>
              </a:rPr>
              <a:t>advertising and public </a:t>
            </a:r>
            <a:r>
              <a:rPr lang="en-US" altLang="en-US" sz="3200" dirty="0" smtClean="0">
                <a:solidFill>
                  <a:schemeClr val="accent5"/>
                </a:solidFill>
                <a:ea typeface="MS PGothic" charset="-128"/>
              </a:rPr>
              <a:t>relations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3200" b="0" dirty="0" smtClean="0">
                <a:solidFill>
                  <a:schemeClr val="accent5"/>
                </a:solidFill>
              </a:rPr>
              <a:t>Trade associations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3200" b="0" dirty="0" smtClean="0">
                <a:solidFill>
                  <a:schemeClr val="accent5"/>
                </a:solidFill>
              </a:rPr>
              <a:t>Legal challenges</a:t>
            </a:r>
            <a:endParaRPr lang="en-US" altLang="en-US" sz="3200" b="0" dirty="0">
              <a:solidFill>
                <a:schemeClr val="accent5"/>
              </a:solidFill>
            </a:endParaRPr>
          </a:p>
        </p:txBody>
      </p:sp>
      <p:pic>
        <p:nvPicPr>
          <p:cNvPr id="3584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0" y="4325143"/>
            <a:ext cx="2647759" cy="190658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57200" y="459887"/>
            <a:ext cx="8229600" cy="64578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400" b="1" dirty="0">
                <a:solidFill>
                  <a:srgbClr val="125F9A"/>
                </a:solidFill>
                <a:latin typeface="+mn-lt"/>
                <a:ea typeface="MS PGothic" charset="-128"/>
              </a:rPr>
              <a:t>Levels of Business Political </a:t>
            </a:r>
            <a:r>
              <a:rPr lang="en-US" altLang="en-US" sz="3400" b="1" dirty="0" smtClean="0">
                <a:solidFill>
                  <a:srgbClr val="125F9A"/>
                </a:solidFill>
                <a:latin typeface="+mn-lt"/>
                <a:ea typeface="MS PGothic" charset="-128"/>
              </a:rPr>
              <a:t>Involvement</a:t>
            </a:r>
            <a:r>
              <a:rPr lang="en-US" altLang="en-US" sz="800" b="1" dirty="0" smtClean="0">
                <a:solidFill>
                  <a:srgbClr val="125F9A"/>
                </a:solidFill>
                <a:latin typeface="+mn-lt"/>
                <a:ea typeface="MS PGothic" charset="-128"/>
              </a:rPr>
              <a:t>1</a:t>
            </a:r>
            <a:r>
              <a:rPr lang="en-US" altLang="en-US" sz="3400" b="1" dirty="0" smtClean="0">
                <a:solidFill>
                  <a:srgbClr val="125F9A"/>
                </a:solidFill>
                <a:latin typeface="+mn-lt"/>
                <a:ea typeface="MS PGothic" charset="-128"/>
              </a:rPr>
              <a:t> </a:t>
            </a:r>
            <a:endParaRPr lang="en-US" altLang="en-US" sz="3400" b="1" dirty="0">
              <a:solidFill>
                <a:srgbClr val="125F9A"/>
              </a:solidFill>
              <a:latin typeface="+mn-lt"/>
              <a:ea typeface="MS PGothic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7162800" y="1166373"/>
            <a:ext cx="1372112" cy="346743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Figure 8.5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2097112" y="1796871"/>
            <a:ext cx="5000372" cy="200658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pic>
        <p:nvPicPr>
          <p:cNvPr id="38918" name="Picture 1" descr="This illustration contains information regarding the three levels of business involvement in politics.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2"/>
          <a:stretch/>
        </p:blipFill>
        <p:spPr bwMode="auto">
          <a:xfrm>
            <a:off x="685800" y="2053143"/>
            <a:ext cx="7772400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463765"/>
            <a:ext cx="8229600" cy="71036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400" b="1" dirty="0">
                <a:solidFill>
                  <a:srgbClr val="125F9A"/>
                </a:solidFill>
                <a:latin typeface="+mn-lt"/>
                <a:ea typeface="MS PGothic" charset="-128"/>
              </a:rPr>
              <a:t>Managing the Political Environment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533400" y="1600200"/>
            <a:ext cx="5334000" cy="480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altLang="en-US" sz="3200" b="0" dirty="0">
                <a:solidFill>
                  <a:schemeClr val="accent5"/>
                </a:solidFill>
                <a:ea typeface="MS PGothic" panose="020B0600070205080204" pitchFamily="34" charset="-128"/>
              </a:rPr>
              <a:t>The role of the public affairs </a:t>
            </a:r>
            <a:r>
              <a:rPr lang="en-US" altLang="en-US" sz="3200" b="0" dirty="0" smtClean="0">
                <a:solidFill>
                  <a:schemeClr val="accent5"/>
                </a:solidFill>
                <a:ea typeface="MS PGothic" panose="020B0600070205080204" pitchFamily="34" charset="-128"/>
              </a:rPr>
              <a:t>department</a:t>
            </a:r>
            <a:endParaRPr lang="en-US" altLang="en-US" sz="3200" b="0" dirty="0">
              <a:solidFill>
                <a:schemeClr val="accent5"/>
              </a:solidFill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endParaRPr lang="en-US" altLang="en-US" sz="3200" b="0" dirty="0" smtClean="0">
              <a:solidFill>
                <a:schemeClr val="accent5"/>
              </a:solidFill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sz="3200" b="0" dirty="0" smtClean="0">
                <a:solidFill>
                  <a:schemeClr val="accent5"/>
                </a:solidFill>
                <a:ea typeface="MS PGothic" panose="020B0600070205080204" pitchFamily="34" charset="-128"/>
              </a:rPr>
              <a:t>Typical </a:t>
            </a:r>
            <a:r>
              <a:rPr lang="en-US" altLang="en-US" sz="3200" b="0" dirty="0">
                <a:solidFill>
                  <a:schemeClr val="accent5"/>
                </a:solidFill>
                <a:ea typeface="MS PGothic" panose="020B0600070205080204" pitchFamily="34" charset="-128"/>
              </a:rPr>
              <a:t>public affairs </a:t>
            </a:r>
            <a:r>
              <a:rPr lang="en-US" altLang="en-US" sz="3200" b="0" dirty="0" smtClean="0">
                <a:solidFill>
                  <a:schemeClr val="accent5"/>
                </a:solidFill>
                <a:ea typeface="MS PGothic" panose="020B0600070205080204" pitchFamily="34" charset="-128"/>
              </a:rPr>
              <a:t>executive </a:t>
            </a:r>
            <a:r>
              <a:rPr lang="en-US" altLang="en-US" sz="3200" b="0" dirty="0" smtClean="0">
                <a:solidFill>
                  <a:schemeClr val="accent5"/>
                </a:solidFill>
                <a:ea typeface="MS PGothic" panose="020B0600070205080204" pitchFamily="34" charset="-128"/>
              </a:rPr>
              <a:t>duties</a:t>
            </a:r>
            <a:endParaRPr lang="en-US" altLang="en-US" sz="3200" b="0" dirty="0">
              <a:solidFill>
                <a:schemeClr val="accent5"/>
              </a:solidFill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endParaRPr lang="en-US" altLang="en-US" sz="3200" b="0" dirty="0" smtClean="0">
              <a:solidFill>
                <a:schemeClr val="accent5"/>
              </a:solidFill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sz="3200" b="0" dirty="0" smtClean="0">
                <a:solidFill>
                  <a:schemeClr val="accent5"/>
                </a:solidFill>
                <a:ea typeface="MS PGothic" panose="020B0600070205080204" pitchFamily="34" charset="-128"/>
              </a:rPr>
              <a:t>Bundling</a:t>
            </a:r>
            <a:endParaRPr lang="en-US" altLang="en-US" sz="3200" b="0" dirty="0">
              <a:solidFill>
                <a:schemeClr val="accent5"/>
              </a:solidFill>
              <a:ea typeface="MS PGothic" panose="020B0600070205080204" pitchFamily="34" charset="-128"/>
            </a:endParaRPr>
          </a:p>
        </p:txBody>
      </p:sp>
      <p:pic>
        <p:nvPicPr>
          <p:cNvPr id="4096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00" y="1828800"/>
            <a:ext cx="3184525" cy="30051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456425"/>
            <a:ext cx="8229600" cy="485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Business Political Action Abroad</a:t>
            </a:r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533400" y="1467591"/>
            <a:ext cx="4724400" cy="49332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altLang="en-US" b="0" dirty="0">
                <a:ea typeface="MS PGothic" panose="020B0600070205080204" pitchFamily="34" charset="-128"/>
              </a:rPr>
              <a:t>Managers must be aware of the opportunities for and restrictions on business involvement in the political processes in other countries.</a:t>
            </a:r>
            <a:endParaRPr lang="en-US" altLang="en-US" sz="2400" b="0" dirty="0"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b="0" dirty="0">
                <a:ea typeface="MS PGothic" panose="020B0600070205080204" pitchFamily="34" charset="-128"/>
              </a:rPr>
              <a:t>Issues: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n-lt"/>
              </a:rPr>
              <a:t>participation in the political </a:t>
            </a:r>
            <a:r>
              <a:rPr lang="en-US" altLang="en-US" sz="2000" dirty="0" smtClean="0">
                <a:latin typeface="+mn-lt"/>
              </a:rPr>
              <a:t>environment.</a:t>
            </a:r>
            <a:endParaRPr lang="en-US" altLang="en-US" sz="2000" dirty="0">
              <a:latin typeface="+mn-lt"/>
            </a:endParaRP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n-lt"/>
              </a:rPr>
              <a:t>campaign </a:t>
            </a:r>
            <a:r>
              <a:rPr lang="en-US" altLang="en-US" sz="2000" dirty="0" smtClean="0">
                <a:latin typeface="+mn-lt"/>
              </a:rPr>
              <a:t>financing.</a:t>
            </a:r>
            <a:endParaRPr lang="en-US" altLang="en-US" sz="2000" dirty="0">
              <a:latin typeface="+mn-lt"/>
            </a:endParaRP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n-lt"/>
              </a:rPr>
              <a:t>fair ethical climate throughout the public policy </a:t>
            </a:r>
            <a:r>
              <a:rPr lang="en-US" altLang="en-US" sz="2000" dirty="0" smtClean="0">
                <a:latin typeface="+mn-lt"/>
              </a:rPr>
              <a:t>process.</a:t>
            </a:r>
            <a:endParaRPr lang="en-US" altLang="en-US" sz="2000" dirty="0">
              <a:latin typeface="+mn-lt"/>
            </a:endParaRPr>
          </a:p>
          <a:p>
            <a:pPr eaLnBrk="1" hangingPunct="1">
              <a:buFont typeface="Calibri" panose="020F0502020204030204" pitchFamily="34" charset="0"/>
              <a:buChar char="→"/>
            </a:pPr>
            <a:r>
              <a:rPr lang="en-US" altLang="en-US" sz="2000" b="0" dirty="0">
                <a:ea typeface="MS PGothic" panose="020B0600070205080204" pitchFamily="34" charset="-128"/>
                <a:sym typeface="Wingdings" panose="05000000000000000000" pitchFamily="2" charset="2"/>
              </a:rPr>
              <a:t>Example: </a:t>
            </a:r>
            <a:r>
              <a:rPr lang="en-US" altLang="en-US" sz="2000" b="0" dirty="0">
                <a:ea typeface="MS PGothic" panose="020B0600070205080204" pitchFamily="34" charset="-128"/>
              </a:rPr>
              <a:t>EU antitrust case and the Right To Be Forgotten controversy at </a:t>
            </a:r>
            <a:r>
              <a:rPr lang="en-US" altLang="en-US" sz="2000" b="0" dirty="0" smtClean="0">
                <a:ea typeface="MS PGothic" panose="020B0600070205080204" pitchFamily="34" charset="-128"/>
              </a:rPr>
              <a:t>Google.</a:t>
            </a:r>
            <a:endParaRPr lang="en-US" altLang="en-US" sz="2000" b="0" dirty="0">
              <a:ea typeface="MS PGothic" panose="020B0600070205080204" pitchFamily="34" charset="-128"/>
            </a:endParaRPr>
          </a:p>
        </p:txBody>
      </p:sp>
      <p:pic>
        <p:nvPicPr>
          <p:cNvPr id="4199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947863"/>
            <a:ext cx="3482975" cy="333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4549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400" b="1" dirty="0" smtClean="0">
                <a:solidFill>
                  <a:srgbClr val="125F9A"/>
                </a:solidFill>
                <a:latin typeface="+mn-lt"/>
                <a:ea typeface="MS PGothic" charset="-128"/>
              </a:rPr>
              <a:t>How does this compare to our closest ally: Canada</a:t>
            </a:r>
            <a:endParaRPr lang="en-US" altLang="en-US" sz="3400" b="1" dirty="0">
              <a:solidFill>
                <a:srgbClr val="125F9A"/>
              </a:solidFill>
              <a:latin typeface="+mn-lt"/>
              <a:ea typeface="MS PGothic" charset="-128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2"/>
          </p:nvPr>
        </p:nvSpPr>
        <p:spPr>
          <a:xfrm>
            <a:off x="186559" y="1295400"/>
            <a:ext cx="8991600" cy="4724400"/>
          </a:xfrm>
        </p:spPr>
        <p:txBody>
          <a:bodyPr/>
          <a:lstStyle/>
          <a:p>
            <a:pPr marL="0" indent="0" eaLnBrk="1" hangingPunct="1">
              <a:buClr>
                <a:schemeClr val="accent1"/>
              </a:buClr>
              <a:buNone/>
            </a:pPr>
            <a:r>
              <a:rPr lang="en-US" sz="2800" dirty="0"/>
              <a:t>Canada’s federal election finance laws put limits on contributions to </a:t>
            </a:r>
            <a:r>
              <a:rPr lang="en-US" sz="2800" dirty="0">
                <a:hlinkClick r:id="rId2"/>
              </a:rPr>
              <a:t>political parties</a:t>
            </a:r>
            <a:r>
              <a:rPr lang="en-US" sz="2800" dirty="0"/>
              <a:t> and candidates. Only individuals — not corporations or </a:t>
            </a:r>
            <a:r>
              <a:rPr lang="en-US" sz="2800" dirty="0">
                <a:hlinkClick r:id="rId3"/>
              </a:rPr>
              <a:t>trade unions</a:t>
            </a:r>
            <a:r>
              <a:rPr lang="en-US" sz="2800" dirty="0"/>
              <a:t> — may donate. Contributions are limited to up to $1,500 a year to each political party and up to $1,500 to all of the registered </a:t>
            </a:r>
            <a:r>
              <a:rPr lang="en-US" sz="2800" dirty="0">
                <a:hlinkClick r:id="rId4"/>
              </a:rPr>
              <a:t>electoral district</a:t>
            </a:r>
            <a:r>
              <a:rPr lang="en-US" sz="2800" dirty="0"/>
              <a:t> associations, contestants seeking the party’s nomination and candidates for each party. In addition, donors may give up to $1,500 to leadership contestants for a party as well as up to $1,500 to independent candidates. These limits were set in 2015, and the amounts increase by $25 each year. Political actors must disclose the names of anyone who donates more than $200</a:t>
            </a:r>
            <a:r>
              <a:rPr lang="en-US" sz="2800" dirty="0" smtClean="0"/>
              <a:t>.</a:t>
            </a:r>
          </a:p>
          <a:p>
            <a:pPr marL="0" indent="0" eaLnBrk="1" hangingPunct="1">
              <a:buClr>
                <a:schemeClr val="accent1"/>
              </a:buClr>
              <a:buNone/>
            </a:pPr>
            <a:r>
              <a:rPr lang="en-US" altLang="ja-JP" sz="1800" dirty="0" smtClean="0">
                <a:solidFill>
                  <a:schemeClr val="tx2"/>
                </a:solidFill>
                <a:latin typeface="Calibri" panose="020F0502020204030204" pitchFamily="34" charset="0"/>
              </a:rPr>
              <a:t>(Source: The Canadian Encyclopedia)</a:t>
            </a:r>
            <a:endParaRPr lang="en-US" altLang="ja-JP" sz="18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91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447800"/>
            <a:ext cx="9144000" cy="762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altLang="en-US" b="1" dirty="0">
                <a:solidFill>
                  <a:schemeClr val="accent1"/>
                </a:solidFill>
                <a:ea typeface="ＭＳ Ｐゴシック" charset="-128"/>
              </a:rPr>
              <a:t>Chapter 8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38430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en-U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Influencing the Political</a:t>
            </a:r>
            <a:br>
              <a:rPr lang="en-US" altLang="en-U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altLang="en-U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Environment</a:t>
            </a:r>
          </a:p>
        </p:txBody>
      </p:sp>
      <p:pic>
        <p:nvPicPr>
          <p:cNvPr id="13316" name="Picture 1" title="Cover Image 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812" y="3910453"/>
            <a:ext cx="3717576" cy="2428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14967" y="6477000"/>
            <a:ext cx="8312727" cy="336001"/>
          </a:xfrm>
        </p:spPr>
        <p:txBody>
          <a:bodyPr/>
          <a:lstStyle/>
          <a:p>
            <a:r>
              <a:rPr lang="en-US" altLang="en-US" sz="900" dirty="0">
                <a:solidFill>
                  <a:srgbClr val="125F9A"/>
                </a:solidFill>
                <a:effectLst/>
                <a:latin typeface="Calibri" charset="0"/>
              </a:rPr>
              <a:t>©</a:t>
            </a:r>
            <a:r>
              <a:rPr lang="en-US" altLang="en-US" sz="900" dirty="0" smtClean="0">
                <a:solidFill>
                  <a:srgbClr val="125F9A"/>
                </a:solidFill>
                <a:effectLst/>
                <a:latin typeface="Calibri" charset="0"/>
              </a:rPr>
              <a:t>2020 </a:t>
            </a:r>
            <a:r>
              <a:rPr lang="en-US" altLang="en-US" sz="900" dirty="0">
                <a:solidFill>
                  <a:srgbClr val="125F9A"/>
                </a:solidFill>
                <a:effectLst/>
                <a:latin typeface="Calibri" charset="0"/>
              </a:rPr>
              <a:t>McGraw-Hill Education. All rights reserved. Authorized only for instructor use in the classroom. No reproduction or further distribution permitted without the prior written consent of McGraw-Hill Education.</a:t>
            </a:r>
            <a:endParaRPr lang="en-US" altLang="en-US" sz="900" i="1" dirty="0">
              <a:solidFill>
                <a:srgbClr val="125F9A"/>
              </a:solidFill>
              <a:effectLst/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4827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487756" y="90714"/>
            <a:ext cx="8229600" cy="94549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>
              <a:buFont typeface="Arial" charset="0"/>
              <a:buNone/>
              <a:defRPr/>
            </a:pPr>
            <a:r>
              <a:rPr lang="en-US" altLang="en-US" sz="3400" b="1" dirty="0">
                <a:solidFill>
                  <a:srgbClr val="125F9A"/>
                </a:solidFill>
                <a:latin typeface="+mn-lt"/>
                <a:ea typeface="MS PGothic" charset="-128"/>
              </a:rPr>
              <a:t>The Arguments for and </a:t>
            </a:r>
            <a:br>
              <a:rPr lang="en-US" altLang="en-US" sz="3400" b="1" dirty="0">
                <a:solidFill>
                  <a:srgbClr val="125F9A"/>
                </a:solidFill>
                <a:latin typeface="+mn-lt"/>
                <a:ea typeface="MS PGothic" charset="-128"/>
              </a:rPr>
            </a:br>
            <a:r>
              <a:rPr lang="en-US" altLang="en-US" sz="3400" b="1" dirty="0">
                <a:solidFill>
                  <a:srgbClr val="125F9A"/>
                </a:solidFill>
                <a:latin typeface="+mn-lt"/>
                <a:ea typeface="MS PGothic" charset="-128"/>
              </a:rPr>
              <a:t>Against Political Involvement by Business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530917" y="1095828"/>
            <a:ext cx="2155883" cy="419559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 smtClean="0">
                <a:solidFill>
                  <a:schemeClr val="tx2"/>
                </a:solidFill>
                <a:latin typeface="Arial" panose="020B0604020202020204" pitchFamily="34" charset="0"/>
              </a:rPr>
              <a:t>From Figure </a:t>
            </a:r>
            <a:r>
              <a:rPr lang="en-US" altLang="en-US" sz="2000" dirty="0">
                <a:solidFill>
                  <a:schemeClr val="tx2"/>
                </a:solidFill>
                <a:latin typeface="Arial" panose="020B0604020202020204" pitchFamily="34" charset="0"/>
              </a:rPr>
              <a:t>8.1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999141" y="1847259"/>
            <a:ext cx="5000372" cy="242796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020340"/>
              </p:ext>
            </p:extLst>
          </p:nvPr>
        </p:nvGraphicFramePr>
        <p:xfrm>
          <a:off x="685800" y="2209800"/>
          <a:ext cx="7696200" cy="28956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schemeClr val="accent3"/>
                  </a:innerShdw>
                </a:effectLst>
                <a:tableStyleId>{21E4AEA4-8DFA-4A89-87EB-49C32662AFE0}</a:tableStyleId>
              </a:tblPr>
              <a:tblGrid>
                <a:gridCol w="3848100"/>
                <a:gridCol w="38481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Why Business Should Be Involved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Why Business Should Not Be Involved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pluralistic system invites many participants.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Managers are not qualified to engage in political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debate.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Economic stakes are high for firms.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 is too big, too powerful—an elephant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dancing among chickens.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 counterbalances other social</a:t>
                      </a:r>
                    </a:p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interests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 is too selfish to care about the common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good.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 is a vital stakeholder of government.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 risks its credibility by engaging in partisan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politics.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788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464786"/>
            <a:ext cx="8229600" cy="58707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400" b="1" dirty="0">
                <a:solidFill>
                  <a:srgbClr val="125F9A"/>
                </a:solidFill>
                <a:latin typeface="+mn-lt"/>
                <a:ea typeface="MS PGothic" charset="-128"/>
              </a:rPr>
              <a:t>Types of Corporate Political Strategy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quarter" idx="10"/>
          </p:nvPr>
        </p:nvSpPr>
        <p:spPr>
          <a:xfrm>
            <a:off x="685800" y="1447800"/>
            <a:ext cx="5029200" cy="47244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Font typeface="Wingdings" charset="2"/>
              <a:buNone/>
              <a:defRPr/>
            </a:pPr>
            <a:r>
              <a:rPr lang="en-US" altLang="en-US" dirty="0" smtClean="0">
                <a:ea typeface="MS PGothic" charset="-128"/>
              </a:rPr>
              <a:t>Why Businesses get involved in politics?</a:t>
            </a:r>
          </a:p>
          <a:p>
            <a:pPr marL="0" indent="0" eaLnBrk="1" fontAlgn="auto" hangingPunct="1">
              <a:spcAft>
                <a:spcPts val="0"/>
              </a:spcAft>
              <a:buFont typeface="Wingdings" charset="2"/>
              <a:buNone/>
              <a:defRPr/>
            </a:pPr>
            <a:endParaRPr lang="en-US" altLang="en-US" dirty="0">
              <a:ea typeface="MS PGothic" charset="-128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charset="2"/>
              <a:buNone/>
              <a:defRPr/>
            </a:pPr>
            <a:r>
              <a:rPr lang="en-US" altLang="en-US" dirty="0" smtClean="0">
                <a:ea typeface="MS PGothic" charset="-128"/>
              </a:rPr>
              <a:t>Three </a:t>
            </a:r>
            <a:r>
              <a:rPr lang="en-US" altLang="en-US" dirty="0">
                <a:ea typeface="MS PGothic" charset="-128"/>
              </a:rPr>
              <a:t>strategic types: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en-US" dirty="0" smtClean="0">
                <a:ea typeface="MS PGothic" charset="-128"/>
              </a:rPr>
              <a:t>	Information </a:t>
            </a:r>
            <a:r>
              <a:rPr lang="en-US" altLang="en-US" dirty="0">
                <a:ea typeface="MS PGothic" charset="-128"/>
              </a:rPr>
              <a:t>strategy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en-US" dirty="0" smtClean="0">
                <a:ea typeface="MS PGothic" charset="-128"/>
              </a:rPr>
              <a:t>	Financial-incentives </a:t>
            </a:r>
            <a:r>
              <a:rPr lang="en-US" altLang="en-US" dirty="0">
                <a:ea typeface="MS PGothic" charset="-128"/>
              </a:rPr>
              <a:t>strategy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en-US" dirty="0" smtClean="0">
                <a:ea typeface="MS PGothic" charset="-128"/>
              </a:rPr>
              <a:t>	Constituency-building strategy</a:t>
            </a:r>
            <a:endParaRPr lang="en-US" altLang="en-US" dirty="0">
              <a:ea typeface="MS PGothic" charset="-128"/>
            </a:endParaRPr>
          </a:p>
        </p:txBody>
      </p:sp>
      <p:pic>
        <p:nvPicPr>
          <p:cNvPr id="5" name="Picture 3" descr="Null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606" y="2133600"/>
            <a:ext cx="2721994" cy="28591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0" y="467997"/>
            <a:ext cx="9144000" cy="6012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US" altLang="en-US" sz="3400" b="1" dirty="0">
                <a:solidFill>
                  <a:srgbClr val="125F9A"/>
                </a:solidFill>
                <a:latin typeface="+mn-lt"/>
                <a:ea typeface="MS PGothic" charset="-128"/>
              </a:rPr>
              <a:t>Business Strategies for Influencing Government </a:t>
            </a:r>
            <a:endParaRPr lang="en-GB" sz="3400" b="1" dirty="0">
              <a:solidFill>
                <a:srgbClr val="125F9A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7162288" y="1230451"/>
            <a:ext cx="1372112" cy="38141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Figure 8.2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692289" y="1295400"/>
            <a:ext cx="5000372" cy="242796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pic>
        <p:nvPicPr>
          <p:cNvPr id="21509" name="Picture 3" descr="This illustration highlights business strategies that can be used for influencing a nation’s government.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2"/>
          <a:stretch/>
        </p:blipFill>
        <p:spPr bwMode="auto">
          <a:xfrm>
            <a:off x="1592263" y="1524000"/>
            <a:ext cx="5256212" cy="473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rId5" action="ppaction://hlinksldjump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153957"/>
            <a:ext cx="8229600" cy="94549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400" b="1" dirty="0">
                <a:solidFill>
                  <a:srgbClr val="125F9A"/>
                </a:solidFill>
                <a:latin typeface="+mn-lt"/>
                <a:ea typeface="MS PGothic" charset="-128"/>
              </a:rPr>
              <a:t>Promoting an Information Strategy:</a:t>
            </a:r>
            <a:br>
              <a:rPr lang="en-US" altLang="en-US" sz="3400" b="1" dirty="0">
                <a:solidFill>
                  <a:srgbClr val="125F9A"/>
                </a:solidFill>
                <a:latin typeface="+mn-lt"/>
                <a:ea typeface="MS PGothic" charset="-128"/>
              </a:rPr>
            </a:br>
            <a:r>
              <a:rPr lang="en-US" altLang="en-US" sz="3400" b="1" dirty="0" smtClean="0">
                <a:solidFill>
                  <a:srgbClr val="125F9A"/>
                </a:solidFill>
                <a:latin typeface="+mn-lt"/>
                <a:ea typeface="MS PGothic" charset="-128"/>
              </a:rPr>
              <a:t>Lobbying</a:t>
            </a:r>
            <a:r>
              <a:rPr lang="en-US" altLang="en-US" sz="800" b="1" dirty="0" smtClean="0">
                <a:solidFill>
                  <a:srgbClr val="125F9A"/>
                </a:solidFill>
                <a:latin typeface="+mn-lt"/>
                <a:ea typeface="MS PGothic" charset="-128"/>
              </a:rPr>
              <a:t>1</a:t>
            </a:r>
            <a:endParaRPr lang="en-US" altLang="en-US" sz="3400" b="1" dirty="0">
              <a:solidFill>
                <a:srgbClr val="125F9A"/>
              </a:solidFill>
              <a:latin typeface="+mn-lt"/>
              <a:ea typeface="MS PGothic" charset="-128"/>
            </a:endParaRP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685800" y="1295400"/>
            <a:ext cx="7162800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altLang="en-US" dirty="0" smtClean="0">
                <a:ea typeface="MS PGothic" panose="020B0600070205080204" pitchFamily="34" charset="-128"/>
              </a:rPr>
              <a:t>Lobbying: </a:t>
            </a:r>
            <a:r>
              <a:rPr lang="en-US" altLang="en-US" b="0" dirty="0" smtClean="0">
                <a:ea typeface="MS PGothic" panose="020B0600070205080204" pitchFamily="34" charset="-128"/>
              </a:rPr>
              <a:t>direct contact with a government official to influence the thinking/actions of that person on an issue or public policy.</a:t>
            </a:r>
            <a:endParaRPr lang="en-US" altLang="en-US" sz="2100" b="0" dirty="0" smtClean="0"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b="0" dirty="0" smtClean="0">
                <a:ea typeface="MS PGothic" panose="020B0600070205080204" pitchFamily="34" charset="-128"/>
              </a:rPr>
              <a:t>Lobbyists role: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Communicate with and try to persuade others to support an organization’</a:t>
            </a:r>
            <a:r>
              <a:rPr lang="en-US" altLang="ja-JP" sz="2000" dirty="0" smtClean="0"/>
              <a:t>s interest.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ea typeface="MS PGothic" panose="020B0600070205080204" pitchFamily="34" charset="-128"/>
              </a:rPr>
              <a:t>Revolving door: </a:t>
            </a:r>
            <a:r>
              <a:rPr lang="en-US" altLang="en-US" b="0" dirty="0" smtClean="0">
                <a:ea typeface="MS PGothic" panose="020B0600070205080204" pitchFamily="34" charset="-128"/>
              </a:rPr>
              <a:t>when businesses hire former government officials as lobbyists and political advisors.</a:t>
            </a:r>
            <a:endParaRPr lang="en-US" altLang="en-US" b="0" dirty="0">
              <a:ea typeface="MS PGothic" panose="020B0600070205080204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119" y="4419600"/>
            <a:ext cx="2820681" cy="19995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04004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400" b="1" dirty="0">
                <a:solidFill>
                  <a:srgbClr val="125F9A"/>
                </a:solidFill>
                <a:latin typeface="+mn-lt"/>
                <a:ea typeface="MS PGothic" charset="-128"/>
              </a:rPr>
              <a:t>Total Federal Lobbying Spending and Number of Lobbyists, 1998 to </a:t>
            </a:r>
            <a:r>
              <a:rPr lang="en-US" altLang="en-US" sz="3400" b="1" dirty="0" smtClean="0">
                <a:solidFill>
                  <a:srgbClr val="125F9A"/>
                </a:solidFill>
                <a:latin typeface="+mn-lt"/>
                <a:ea typeface="MS PGothic" charset="-128"/>
              </a:rPr>
              <a:t>2017 </a:t>
            </a:r>
            <a:endParaRPr lang="en-US" altLang="en-US" sz="3400" b="1" dirty="0">
              <a:solidFill>
                <a:srgbClr val="125F9A"/>
              </a:solidFill>
              <a:latin typeface="+mn-lt"/>
              <a:ea typeface="MS PGothic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7162800" y="1104686"/>
            <a:ext cx="1372112" cy="346744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Figure 8.3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982815" y="1219200"/>
            <a:ext cx="5000372" cy="242796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pic>
        <p:nvPicPr>
          <p:cNvPr id="2" name="Picture 1" descr="This illustration contains two bar graphs that highlight total federal lobbying spending and the number of lobbyists from 1998 to 2017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9144000" cy="4745447"/>
          </a:xfrm>
          <a:prstGeom prst="rect">
            <a:avLst/>
          </a:prstGeom>
        </p:spPr>
      </p:pic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830178" y="0"/>
            <a:ext cx="7467600" cy="94549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400" b="1" dirty="0">
                <a:solidFill>
                  <a:srgbClr val="125F9A"/>
                </a:solidFill>
                <a:latin typeface="+mn-lt"/>
                <a:ea typeface="MS PGothic" charset="-128"/>
              </a:rPr>
              <a:t>Promoting an Information Strategy</a:t>
            </a:r>
            <a:r>
              <a:rPr lang="en-US" altLang="en-US" sz="3400" b="1" dirty="0" smtClean="0">
                <a:solidFill>
                  <a:srgbClr val="125F9A"/>
                </a:solidFill>
                <a:latin typeface="+mn-lt"/>
                <a:ea typeface="MS PGothic" charset="-128"/>
              </a:rPr>
              <a:t>:</a:t>
            </a:r>
            <a:endParaRPr lang="en-US" altLang="en-US" sz="3400" b="1" dirty="0">
              <a:solidFill>
                <a:srgbClr val="125F9A"/>
              </a:solidFill>
              <a:latin typeface="+mn-lt"/>
              <a:ea typeface="MS PGothic" charset="-128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2"/>
          </p:nvPr>
        </p:nvSpPr>
        <p:spPr>
          <a:xfrm>
            <a:off x="838200" y="1746906"/>
            <a:ext cx="4364182" cy="3962400"/>
          </a:xfrm>
        </p:spPr>
        <p:txBody>
          <a:bodyPr/>
          <a:lstStyle/>
          <a:p>
            <a:pPr marL="0" indent="0" eaLnBrk="1" hangingPunct="1">
              <a:buClr>
                <a:schemeClr val="accent1"/>
              </a:buClr>
              <a:buNone/>
            </a:pPr>
            <a:r>
              <a:rPr lang="en-US" altLang="en-US" sz="2800" b="1" dirty="0">
                <a:solidFill>
                  <a:schemeClr val="accent5"/>
                </a:solidFill>
                <a:ea typeface="MS PGothic" charset="-128"/>
                <a:cs typeface="MS PGothic" panose="020B0600070205080204" pitchFamily="34" charset="-128"/>
              </a:rPr>
              <a:t>Direct </a:t>
            </a:r>
            <a:r>
              <a:rPr lang="en-US" altLang="en-US" sz="2800" b="1" dirty="0" smtClean="0">
                <a:solidFill>
                  <a:schemeClr val="accent5"/>
                </a:solidFill>
                <a:ea typeface="MS PGothic" charset="-128"/>
                <a:cs typeface="MS PGothic" panose="020B0600070205080204" pitchFamily="34" charset="-128"/>
              </a:rPr>
              <a:t>Communications</a:t>
            </a:r>
          </a:p>
          <a:p>
            <a:pPr marL="0" indent="0" eaLnBrk="1" hangingPunct="1">
              <a:buClr>
                <a:schemeClr val="accent1"/>
              </a:buClr>
              <a:buNone/>
            </a:pPr>
            <a:endParaRPr lang="en-US" altLang="en-US" sz="2800" b="1" dirty="0" smtClean="0">
              <a:solidFill>
                <a:schemeClr val="accent5"/>
              </a:solidFill>
              <a:ea typeface="MS PGothic" charset="-128"/>
            </a:endParaRPr>
          </a:p>
          <a:p>
            <a:pPr marL="0" indent="0" eaLnBrk="1" hangingPunct="1">
              <a:buClr>
                <a:schemeClr val="accent1"/>
              </a:buClr>
              <a:buNone/>
            </a:pPr>
            <a:r>
              <a:rPr lang="en-US" altLang="en-US" sz="2800" b="1" dirty="0" smtClean="0">
                <a:solidFill>
                  <a:schemeClr val="accent5"/>
                </a:solidFill>
                <a:ea typeface="MS PGothic" charset="-128"/>
              </a:rPr>
              <a:t>The </a:t>
            </a:r>
            <a:r>
              <a:rPr lang="en-US" altLang="en-US" sz="2800" b="1" dirty="0">
                <a:solidFill>
                  <a:schemeClr val="accent5"/>
                </a:solidFill>
                <a:ea typeface="MS PGothic" charset="-128"/>
              </a:rPr>
              <a:t>Business Roundtable </a:t>
            </a:r>
            <a:endParaRPr lang="en-US" altLang="en-US" sz="2800" b="1" dirty="0" smtClean="0">
              <a:solidFill>
                <a:schemeClr val="accent5"/>
              </a:solidFill>
              <a:ea typeface="MS PGothic" charset="-128"/>
            </a:endParaRPr>
          </a:p>
          <a:p>
            <a:pPr marL="0" indent="0" eaLnBrk="1" hangingPunct="1">
              <a:buClr>
                <a:schemeClr val="accent1"/>
              </a:buClr>
              <a:buNone/>
            </a:pPr>
            <a:endParaRPr lang="en-US" altLang="en-US" sz="2800" b="1" dirty="0" smtClean="0">
              <a:solidFill>
                <a:schemeClr val="accent5"/>
              </a:solidFill>
            </a:endParaRPr>
          </a:p>
          <a:p>
            <a:pPr marL="0" indent="0" eaLnBrk="1" hangingPunct="1">
              <a:buClr>
                <a:schemeClr val="accent1"/>
              </a:buClr>
              <a:buNone/>
            </a:pPr>
            <a:r>
              <a:rPr lang="en-US" altLang="en-US" sz="2800" b="1" dirty="0" smtClean="0">
                <a:solidFill>
                  <a:schemeClr val="accent5"/>
                </a:solidFill>
              </a:rPr>
              <a:t>Businesses </a:t>
            </a:r>
            <a:r>
              <a:rPr lang="en-US" altLang="en-US" sz="2800" b="1" dirty="0">
                <a:solidFill>
                  <a:schemeClr val="accent5"/>
                </a:solidFill>
              </a:rPr>
              <a:t>provide facts, anecdotes, or data: </a:t>
            </a:r>
          </a:p>
          <a:p>
            <a:pPr marL="0" indent="0" eaLnBrk="1" hangingPunct="1">
              <a:buClr>
                <a:schemeClr val="accent1"/>
              </a:buClr>
              <a:buNone/>
            </a:pPr>
            <a:r>
              <a:rPr lang="en-US" altLang="en-US" sz="2800" b="1" dirty="0" smtClean="0">
                <a:solidFill>
                  <a:srgbClr val="125F9A"/>
                </a:solidFill>
                <a:latin typeface="Tahoma" pitchFamily="34" charset="0"/>
                <a:ea typeface="MS PGothic" charset="-128"/>
                <a:cs typeface="MS PGothic" panose="020B0600070205080204" pitchFamily="34" charset="-128"/>
              </a:rPr>
              <a:t> </a:t>
            </a:r>
            <a:endParaRPr lang="en-US" altLang="en-US" sz="2800" b="1" dirty="0">
              <a:solidFill>
                <a:srgbClr val="125F9A"/>
              </a:solidFill>
              <a:latin typeface="Tahoma" pitchFamily="34" charset="0"/>
              <a:ea typeface="MS PGothic" charset="-128"/>
              <a:cs typeface="MS PGothic" panose="020B0600070205080204" pitchFamily="34" charset="-128"/>
            </a:endParaRPr>
          </a:p>
          <a:p>
            <a:pPr marL="0" indent="0" eaLnBrk="1" hangingPunct="1">
              <a:buClr>
                <a:schemeClr val="accent1"/>
              </a:buClr>
              <a:buNone/>
            </a:pPr>
            <a:endParaRPr lang="en-US" altLang="ja-JP" sz="26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pic>
        <p:nvPicPr>
          <p:cNvPr id="25602" name="Picture 3" descr="Null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788" y="1445172"/>
            <a:ext cx="2362200" cy="157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 descr="Null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837" y="3200400"/>
            <a:ext cx="1937902" cy="13065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 descr="Null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291" y="4506912"/>
            <a:ext cx="1822449" cy="122078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88647"/>
            <a:ext cx="8229600" cy="94549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Promoting a Financial Incentive Strategy: Political Action Committees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304800" y="1371600"/>
            <a:ext cx="6248400" cy="480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1" indent="0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</a:pPr>
            <a:endParaRPr lang="en-US" altLang="en-US" sz="2600" dirty="0" smtClean="0"/>
          </a:p>
          <a:p>
            <a:pPr marL="342900" lvl="1" indent="0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</a:pPr>
            <a:r>
              <a:rPr lang="en-US" altLang="en-US" sz="2600" dirty="0" smtClean="0"/>
              <a:t>Independently </a:t>
            </a:r>
            <a:r>
              <a:rPr lang="en-US" altLang="en-US" sz="2600" dirty="0"/>
              <a:t>incorporated organizations.</a:t>
            </a:r>
          </a:p>
          <a:p>
            <a:pPr marL="342900" lvl="1" indent="0" eaLnBrk="1" hangingPunct="1">
              <a:buClr>
                <a:schemeClr val="accent1"/>
              </a:buClr>
              <a:buNone/>
            </a:pPr>
            <a:endParaRPr lang="en-US" altLang="en-US" sz="2600" dirty="0" smtClean="0"/>
          </a:p>
          <a:p>
            <a:pPr marL="342900" lvl="1" indent="0" eaLnBrk="1" hangingPunct="1">
              <a:buClr>
                <a:schemeClr val="accent1"/>
              </a:buClr>
              <a:buNone/>
            </a:pPr>
            <a:r>
              <a:rPr lang="en-US" altLang="en-US" sz="2600" dirty="0" smtClean="0"/>
              <a:t>Active </a:t>
            </a:r>
            <a:r>
              <a:rPr lang="en-US" altLang="en-US" sz="2600" dirty="0"/>
              <a:t>in industries that are highly regulated.</a:t>
            </a:r>
          </a:p>
          <a:p>
            <a:pPr marL="342900" lvl="1" indent="0" eaLnBrk="1" hangingPunct="1">
              <a:spcBef>
                <a:spcPts val="1200"/>
              </a:spcBef>
              <a:buClr>
                <a:schemeClr val="accent1"/>
              </a:buClr>
              <a:buNone/>
            </a:pPr>
            <a:endParaRPr lang="en-US" altLang="en-US" sz="2600" dirty="0" smtClean="0"/>
          </a:p>
          <a:p>
            <a:pPr marL="342900" lvl="1" indent="0" eaLnBrk="1" hangingPunct="1">
              <a:spcBef>
                <a:spcPts val="1200"/>
              </a:spcBef>
              <a:buClr>
                <a:schemeClr val="accent1"/>
              </a:buClr>
              <a:buNone/>
            </a:pPr>
            <a:r>
              <a:rPr lang="en-US" altLang="en-US" sz="2600" dirty="0" smtClean="0"/>
              <a:t>Disadvantage</a:t>
            </a:r>
            <a:endParaRPr lang="en-US" altLang="en-US" sz="2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737" y="4419600"/>
            <a:ext cx="2786063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57200" y="467034"/>
            <a:ext cx="8229600" cy="6604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Political Action Committee Activity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7260262" y="1057515"/>
            <a:ext cx="1372112" cy="346743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Figure 8.4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2146099" y="1264875"/>
            <a:ext cx="5000372" cy="242796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pic>
        <p:nvPicPr>
          <p:cNvPr id="2" name="Picture 1" descr="This table contains information regarding the activities of the political action committee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0"/>
            <a:ext cx="9144000" cy="4067175"/>
          </a:xfrm>
          <a:prstGeom prst="rect">
            <a:avLst/>
          </a:prstGeom>
        </p:spPr>
      </p:pic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Business and Society Template final sample">
  <a:themeElements>
    <a:clrScheme name="B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E4E5A"/>
      </a:accent1>
      <a:accent2>
        <a:srgbClr val="40B4E5"/>
      </a:accent2>
      <a:accent3>
        <a:srgbClr val="125F9A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usiness and Society Template final sample" id="{D2099020-F500-374D-A0DF-66B7CD087008}" vid="{347D7548-E6AA-8148-A865-2DA801426D12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and Society Template final sample</Template>
  <TotalTime>3356</TotalTime>
  <Words>1518</Words>
  <Application>Microsoft Office PowerPoint</Application>
  <PresentationFormat>On-screen Show (4:3)</PresentationFormat>
  <Paragraphs>201</Paragraphs>
  <Slides>16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Business and Society Template final sample</vt:lpstr>
      <vt:lpstr>Influencing the Political Environment</vt:lpstr>
      <vt:lpstr>The Arguments for and  Against Political Involvement by Business</vt:lpstr>
      <vt:lpstr>Types of Corporate Political Strategy</vt:lpstr>
      <vt:lpstr>Business Strategies for Influencing Government </vt:lpstr>
      <vt:lpstr>Promoting an Information Strategy: Lobbying1</vt:lpstr>
      <vt:lpstr>Total Federal Lobbying Spending and Number of Lobbyists, 1998 to 2017 </vt:lpstr>
      <vt:lpstr>Promoting an Information Strategy:</vt:lpstr>
      <vt:lpstr>Promoting a Financial Incentive Strategy: Political Action Committees</vt:lpstr>
      <vt:lpstr>Political Action Committee Activity</vt:lpstr>
      <vt:lpstr>Promoting a Financial Incentive Strategy:</vt:lpstr>
      <vt:lpstr>Promoting a Constituency Building Strategy1</vt:lpstr>
      <vt:lpstr>Levels of Business Political Involvement1 </vt:lpstr>
      <vt:lpstr>Managing the Political Environment</vt:lpstr>
      <vt:lpstr>Business Political Action Abroad</vt:lpstr>
      <vt:lpstr>How does this compare to our closest ally: Canada</vt:lpstr>
      <vt:lpstr>Influencing the Political Environment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8 Influencing the Political Environment</dc:title>
  <dc:creator>Arnaud, Anke U.</dc:creator>
  <cp:lastModifiedBy>Bill Todorovic</cp:lastModifiedBy>
  <cp:revision>117</cp:revision>
  <cp:lastPrinted>1601-01-01T00:00:00Z</cp:lastPrinted>
  <dcterms:created xsi:type="dcterms:W3CDTF">2016-01-15T13:33:37Z</dcterms:created>
  <dcterms:modified xsi:type="dcterms:W3CDTF">2020-04-22T19:19:05Z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TC010690261033</vt:lpwstr>
  </property>
</Properties>
</file>